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8" r:id="rId3"/>
    <p:sldId id="260" r:id="rId4"/>
    <p:sldId id="261" r:id="rId5"/>
    <p:sldId id="265" r:id="rId6"/>
    <p:sldId id="266" r:id="rId7"/>
    <p:sldId id="267" r:id="rId8"/>
    <p:sldId id="268" r:id="rId9"/>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1056" y="-5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F14E40-9F2C-43C5-80C0-A1F08416AD7D}" type="datetimeFigureOut">
              <a:rPr lang="ko-KR" altLang="en-US" smtClean="0"/>
              <a:t>2020-06-17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8980F5-9018-4D18-8EF3-93AC15BCF95C}" type="slidenum">
              <a:rPr lang="ko-KR" altLang="en-US" smtClean="0"/>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D8980F5-9018-4D18-8EF3-93AC15BCF95C}" type="slidenum">
              <a:rPr lang="ko-KR" altLang="en-US" smtClean="0"/>
              <a:t>8</a:t>
            </a:fld>
            <a:endParaRPr lang="ko-KR" altLang="en-US"/>
          </a:p>
        </p:txBody>
      </p:sp>
    </p:spTree>
    <p:extLst>
      <p:ext uri="{BB962C8B-B14F-4D97-AF65-F5344CB8AC3E}">
        <p14:creationId xmlns:p14="http://schemas.microsoft.com/office/powerpoint/2010/main" val="153706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EC767965-EAFF-4ECB-96A0-BC81E50DB487}" type="datetimeFigureOut">
              <a:rPr lang="ko-KR" altLang="en-US" smtClean="0"/>
              <a:pPr/>
              <a:t>2020-06-17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1471121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C767965-EAFF-4ECB-96A0-BC81E50DB487}" type="datetimeFigureOut">
              <a:rPr lang="ko-KR" altLang="en-US" smtClean="0"/>
              <a:pPr/>
              <a:t>2020-06-17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2561306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C767965-EAFF-4ECB-96A0-BC81E50DB487}" type="datetimeFigureOut">
              <a:rPr lang="ko-KR" altLang="en-US" smtClean="0"/>
              <a:pPr/>
              <a:t>2020-06-17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316087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C767965-EAFF-4ECB-96A0-BC81E50DB487}" type="datetimeFigureOut">
              <a:rPr lang="ko-KR" altLang="en-US" smtClean="0"/>
              <a:pPr/>
              <a:t>2020-06-17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2830149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EC767965-EAFF-4ECB-96A0-BC81E50DB487}" type="datetimeFigureOut">
              <a:rPr lang="ko-KR" altLang="en-US" smtClean="0"/>
              <a:pPr/>
              <a:t>2020-06-17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3532029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EC767965-EAFF-4ECB-96A0-BC81E50DB487}" type="datetimeFigureOut">
              <a:rPr lang="ko-KR" altLang="en-US" smtClean="0"/>
              <a:pPr/>
              <a:t>2020-06-17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267530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EC767965-EAFF-4ECB-96A0-BC81E50DB487}" type="datetimeFigureOut">
              <a:rPr lang="ko-KR" altLang="en-US" smtClean="0"/>
              <a:pPr/>
              <a:t>2020-06-17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25812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EC767965-EAFF-4ECB-96A0-BC81E50DB487}" type="datetimeFigureOut">
              <a:rPr lang="ko-KR" altLang="en-US" smtClean="0"/>
              <a:pPr/>
              <a:t>2020-06-17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4277476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C767965-EAFF-4ECB-96A0-BC81E50DB487}" type="datetimeFigureOut">
              <a:rPr lang="ko-KR" altLang="en-US" smtClean="0"/>
              <a:pPr/>
              <a:t>2020-06-17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1345827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C767965-EAFF-4ECB-96A0-BC81E50DB487}" type="datetimeFigureOut">
              <a:rPr lang="ko-KR" altLang="en-US" smtClean="0"/>
              <a:pPr/>
              <a:t>2020-06-17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99437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C767965-EAFF-4ECB-96A0-BC81E50DB487}" type="datetimeFigureOut">
              <a:rPr lang="ko-KR" altLang="en-US" smtClean="0"/>
              <a:pPr/>
              <a:t>2020-06-17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3986208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767965-EAFF-4ECB-96A0-BC81E50DB487}" type="datetimeFigureOut">
              <a:rPr lang="ko-KR" altLang="en-US" smtClean="0"/>
              <a:pPr/>
              <a:t>2020-06-17</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70594-DFDB-4593-95FE-705148B8BF33}" type="slidenum">
              <a:rPr lang="ko-KR" altLang="en-US" smtClean="0"/>
              <a:pPr/>
              <a:t>‹#›</a:t>
            </a:fld>
            <a:endParaRPr lang="ko-KR" altLang="en-US"/>
          </a:p>
        </p:txBody>
      </p:sp>
    </p:spTree>
    <p:extLst>
      <p:ext uri="{BB962C8B-B14F-4D97-AF65-F5344CB8AC3E}">
        <p14:creationId xmlns:p14="http://schemas.microsoft.com/office/powerpoint/2010/main" val="90070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평행 사변형 16"/>
          <p:cNvSpPr/>
          <p:nvPr/>
        </p:nvSpPr>
        <p:spPr>
          <a:xfrm>
            <a:off x="4285001" y="4552"/>
            <a:ext cx="4873807" cy="6853448"/>
          </a:xfrm>
          <a:custGeom>
            <a:avLst/>
            <a:gdLst>
              <a:gd name="connsiteX0" fmla="*/ 0 w 4835707"/>
              <a:gd name="connsiteY0" fmla="*/ 6561348 h 6561348"/>
              <a:gd name="connsiteX1" fmla="*/ 1208927 w 4835707"/>
              <a:gd name="connsiteY1" fmla="*/ 0 h 6561348"/>
              <a:gd name="connsiteX2" fmla="*/ 4835707 w 4835707"/>
              <a:gd name="connsiteY2" fmla="*/ 0 h 6561348"/>
              <a:gd name="connsiteX3" fmla="*/ 3626780 w 4835707"/>
              <a:gd name="connsiteY3" fmla="*/ 6561348 h 6561348"/>
              <a:gd name="connsiteX4" fmla="*/ 0 w 4835707"/>
              <a:gd name="connsiteY4" fmla="*/ 6561348 h 6561348"/>
              <a:gd name="connsiteX0" fmla="*/ 0 w 4873807"/>
              <a:gd name="connsiteY0" fmla="*/ 6853448 h 6853448"/>
              <a:gd name="connsiteX1" fmla="*/ 1208927 w 4873807"/>
              <a:gd name="connsiteY1" fmla="*/ 292100 h 6853448"/>
              <a:gd name="connsiteX2" fmla="*/ 4873807 w 4873807"/>
              <a:gd name="connsiteY2" fmla="*/ 0 h 6853448"/>
              <a:gd name="connsiteX3" fmla="*/ 3626780 w 4873807"/>
              <a:gd name="connsiteY3" fmla="*/ 6853448 h 6853448"/>
              <a:gd name="connsiteX4" fmla="*/ 0 w 4873807"/>
              <a:gd name="connsiteY4" fmla="*/ 6853448 h 6853448"/>
              <a:gd name="connsiteX0" fmla="*/ 0 w 4873807"/>
              <a:gd name="connsiteY0" fmla="*/ 6853448 h 6853448"/>
              <a:gd name="connsiteX1" fmla="*/ 1247027 w 4873807"/>
              <a:gd name="connsiteY1" fmla="*/ 12700 h 6853448"/>
              <a:gd name="connsiteX2" fmla="*/ 4873807 w 4873807"/>
              <a:gd name="connsiteY2" fmla="*/ 0 h 6853448"/>
              <a:gd name="connsiteX3" fmla="*/ 3626780 w 4873807"/>
              <a:gd name="connsiteY3" fmla="*/ 6853448 h 6853448"/>
              <a:gd name="connsiteX4" fmla="*/ 0 w 4873807"/>
              <a:gd name="connsiteY4" fmla="*/ 6853448 h 6853448"/>
              <a:gd name="connsiteX0" fmla="*/ 0 w 4873807"/>
              <a:gd name="connsiteY0" fmla="*/ 6853448 h 6853448"/>
              <a:gd name="connsiteX1" fmla="*/ 1247027 w 4873807"/>
              <a:gd name="connsiteY1" fmla="*/ 12700 h 6853448"/>
              <a:gd name="connsiteX2" fmla="*/ 4873807 w 4873807"/>
              <a:gd name="connsiteY2" fmla="*/ 0 h 6853448"/>
              <a:gd name="connsiteX3" fmla="*/ 4845980 w 4873807"/>
              <a:gd name="connsiteY3" fmla="*/ 6828048 h 6853448"/>
              <a:gd name="connsiteX4" fmla="*/ 0 w 4873807"/>
              <a:gd name="connsiteY4" fmla="*/ 6853448 h 6853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3807" h="6853448">
                <a:moveTo>
                  <a:pt x="0" y="6853448"/>
                </a:moveTo>
                <a:lnTo>
                  <a:pt x="1247027" y="12700"/>
                </a:lnTo>
                <a:lnTo>
                  <a:pt x="4873807" y="0"/>
                </a:lnTo>
                <a:lnTo>
                  <a:pt x="4845980" y="6828048"/>
                </a:lnTo>
                <a:lnTo>
                  <a:pt x="0" y="6853448"/>
                </a:lnTo>
                <a:close/>
              </a:path>
            </a:pathLst>
          </a:custGeom>
          <a:solidFill>
            <a:schemeClr val="bg1">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827584" y="4797152"/>
            <a:ext cx="8352929" cy="1323439"/>
          </a:xfrm>
          <a:prstGeom prst="rect">
            <a:avLst/>
          </a:prstGeom>
          <a:noFill/>
        </p:spPr>
        <p:txBody>
          <a:bodyPr wrap="square" lIns="91440" tIns="45720" rIns="91440" bIns="45720">
            <a:spAutoFit/>
          </a:bodyPr>
          <a:lstStyle/>
          <a:p>
            <a:pPr algn="r"/>
            <a:r>
              <a:rPr lang="en-US" altLang="ko-KR" sz="5800" b="1" dirty="0">
                <a:ln w="10541" cmpd="sng">
                  <a:solidFill>
                    <a:srgbClr val="7D7D7D">
                      <a:tint val="100000"/>
                      <a:shade val="100000"/>
                      <a:satMod val="110000"/>
                    </a:srgbClr>
                  </a:solidFill>
                  <a:prstDash val="solid"/>
                </a:ln>
                <a:solidFill>
                  <a:schemeClr val="bg1">
                    <a:lumMod val="85000"/>
                  </a:schemeClr>
                </a:solidFill>
                <a:latin typeface="210 맨발의청춘 B" pitchFamily="18" charset="-127"/>
                <a:ea typeface="210 맨발의청춘 B" pitchFamily="18" charset="-127"/>
              </a:rPr>
              <a:t>Final Project</a:t>
            </a:r>
          </a:p>
          <a:p>
            <a:pPr algn="r"/>
            <a:r>
              <a:rPr lang="en-US" altLang="ko-KR" sz="2000" b="1" dirty="0">
                <a:ln w="10541" cmpd="sng">
                  <a:solidFill>
                    <a:srgbClr val="7D7D7D">
                      <a:tint val="100000"/>
                      <a:shade val="100000"/>
                      <a:satMod val="110000"/>
                    </a:srgbClr>
                  </a:solidFill>
                  <a:prstDash val="solid"/>
                </a:ln>
                <a:solidFill>
                  <a:schemeClr val="bg1">
                    <a:lumMod val="85000"/>
                  </a:schemeClr>
                </a:solidFill>
                <a:latin typeface="210 맨발의청춘 B" pitchFamily="18" charset="-127"/>
                <a:ea typeface="210 맨발의청춘 B" pitchFamily="18" charset="-127"/>
              </a:rPr>
              <a:t>Sim Young </a:t>
            </a:r>
            <a:r>
              <a:rPr lang="en-US" altLang="ko-KR" sz="2000" b="1" dirty="0" err="1">
                <a:ln w="10541" cmpd="sng">
                  <a:solidFill>
                    <a:srgbClr val="7D7D7D">
                      <a:tint val="100000"/>
                      <a:shade val="100000"/>
                      <a:satMod val="110000"/>
                    </a:srgbClr>
                  </a:solidFill>
                  <a:prstDash val="solid"/>
                </a:ln>
                <a:solidFill>
                  <a:schemeClr val="bg1">
                    <a:lumMod val="85000"/>
                  </a:schemeClr>
                </a:solidFill>
                <a:latin typeface="210 맨발의청춘 B" pitchFamily="18" charset="-127"/>
                <a:ea typeface="210 맨발의청춘 B" pitchFamily="18" charset="-127"/>
              </a:rPr>
              <a:t>Jin</a:t>
            </a:r>
            <a:r>
              <a:rPr lang="en-US" altLang="ko-KR" sz="2000" b="1" dirty="0">
                <a:ln w="10541" cmpd="sng">
                  <a:solidFill>
                    <a:srgbClr val="7D7D7D">
                      <a:tint val="100000"/>
                      <a:shade val="100000"/>
                      <a:satMod val="110000"/>
                    </a:srgbClr>
                  </a:solidFill>
                  <a:prstDash val="solid"/>
                </a:ln>
                <a:solidFill>
                  <a:schemeClr val="bg1">
                    <a:lumMod val="85000"/>
                  </a:schemeClr>
                </a:solidFill>
                <a:latin typeface="210 맨발의청춘 B" pitchFamily="18" charset="-127"/>
                <a:ea typeface="210 맨발의청춘 B" pitchFamily="18" charset="-127"/>
              </a:rPr>
              <a:t> 20171298</a:t>
            </a:r>
            <a:endParaRPr lang="ko-KR" altLang="en-US" sz="2000" b="1" dirty="0">
              <a:ln w="10541" cmpd="sng">
                <a:solidFill>
                  <a:srgbClr val="7D7D7D">
                    <a:tint val="100000"/>
                    <a:shade val="100000"/>
                    <a:satMod val="110000"/>
                  </a:srgbClr>
                </a:solidFill>
                <a:prstDash val="solid"/>
              </a:ln>
              <a:solidFill>
                <a:schemeClr val="bg1"/>
              </a:solidFill>
              <a:latin typeface="210 맨발의청춘 B" pitchFamily="18" charset="-127"/>
              <a:ea typeface="210 맨발의청춘 B" pitchFamily="18" charset="-127"/>
            </a:endParaRPr>
          </a:p>
        </p:txBody>
      </p:sp>
      <p:pic>
        <p:nvPicPr>
          <p:cNvPr id="5" name="Picture 10" descr="C:\Users\LG\Downloads\1495459614_ironman.png">
            <a:extLst>
              <a:ext uri="{FF2B5EF4-FFF2-40B4-BE49-F238E27FC236}">
                <a16:creationId xmlns:a16="http://schemas.microsoft.com/office/drawing/2014/main" id="{F6390144-42D3-4EF2-A90B-64A9C84AB0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2400" y="620688"/>
            <a:ext cx="720080" cy="72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645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7" name="TextBox 6"/>
          <p:cNvSpPr txBox="1"/>
          <p:nvPr/>
        </p:nvSpPr>
        <p:spPr>
          <a:xfrm>
            <a:off x="249397" y="162076"/>
            <a:ext cx="2288255" cy="1015663"/>
          </a:xfrm>
          <a:prstGeom prst="rect">
            <a:avLst/>
          </a:prstGeom>
          <a:noFill/>
        </p:spPr>
        <p:txBody>
          <a:bodyPr wrap="none" rtlCol="0">
            <a:spAutoFit/>
          </a:bodyPr>
          <a:lstStyle/>
          <a:p>
            <a:r>
              <a:rPr lang="en-US" altLang="ko-KR" sz="6000" b="1" spc="50" dirty="0">
                <a:ln w="12700" cmpd="sng">
                  <a:solidFill>
                    <a:schemeClr val="accent6">
                      <a:satMod val="120000"/>
                      <a:shade val="80000"/>
                    </a:schemeClr>
                  </a:solidFill>
                  <a:prstDash val="solid"/>
                </a:ln>
                <a:solidFill>
                  <a:schemeClr val="tx2">
                    <a:lumMod val="75000"/>
                  </a:schemeClr>
                </a:solidFill>
                <a:effectLst>
                  <a:glow rad="53100">
                    <a:schemeClr val="accent6">
                      <a:satMod val="180000"/>
                      <a:alpha val="30000"/>
                    </a:schemeClr>
                  </a:glow>
                </a:effectLst>
                <a:latin typeface="210 맨발의청춘 B" pitchFamily="18" charset="-127"/>
                <a:ea typeface="210 맨발의청춘 B" pitchFamily="18" charset="-127"/>
              </a:rPr>
              <a:t>G</a:t>
            </a:r>
            <a:r>
              <a:rPr lang="en-US" altLang="ko-KR" sz="6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210 맨발의청춘 B" pitchFamily="18" charset="-127"/>
                <a:ea typeface="210 맨발의청춘 B" pitchFamily="18" charset="-127"/>
              </a:rPr>
              <a:t>OAL</a:t>
            </a:r>
            <a:endParaRPr lang="ko-KR" altLang="en-US" sz="6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210 맨발의청춘 B" pitchFamily="18" charset="-127"/>
              <a:ea typeface="210 맨발의청춘 B" pitchFamily="18" charset="-127"/>
            </a:endParaRPr>
          </a:p>
        </p:txBody>
      </p:sp>
      <p:cxnSp>
        <p:nvCxnSpPr>
          <p:cNvPr id="10" name="직선 연결선 9"/>
          <p:cNvCxnSpPr/>
          <p:nvPr/>
        </p:nvCxnSpPr>
        <p:spPr>
          <a:xfrm flipH="1">
            <a:off x="-36512" y="1196752"/>
            <a:ext cx="5652120" cy="0"/>
          </a:xfrm>
          <a:prstGeom prst="line">
            <a:avLst/>
          </a:prstGeom>
          <a:ln w="3175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마블 '어벤져스4' 엔드게임 공식 첫 포스터 공개!">
            <a:extLst>
              <a:ext uri="{FF2B5EF4-FFF2-40B4-BE49-F238E27FC236}">
                <a16:creationId xmlns:a16="http://schemas.microsoft.com/office/drawing/2014/main" id="{A52DF8FB-D3B9-4552-889A-4791F3126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034" y="1318282"/>
            <a:ext cx="4372008" cy="2459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CE38FD4-502C-4759-AACF-3B161BE6C28E}"/>
              </a:ext>
            </a:extLst>
          </p:cNvPr>
          <p:cNvSpPr txBox="1"/>
          <p:nvPr/>
        </p:nvSpPr>
        <p:spPr>
          <a:xfrm>
            <a:off x="252455" y="3886196"/>
            <a:ext cx="8784976" cy="2246769"/>
          </a:xfrm>
          <a:prstGeom prst="rect">
            <a:avLst/>
          </a:prstGeom>
          <a:noFill/>
        </p:spPr>
        <p:txBody>
          <a:bodyPr wrap="square" rtlCol="0">
            <a:spAutoFit/>
          </a:bodyPr>
          <a:lstStyle/>
          <a:p>
            <a:r>
              <a:rPr lang="en-US" altLang="ko-KR" sz="2000" dirty="0">
                <a:solidFill>
                  <a:schemeClr val="bg1">
                    <a:lumMod val="85000"/>
                  </a:schemeClr>
                </a:solidFill>
                <a:latin typeface="210 맨발의청춘 R"/>
                <a:ea typeface="나눔바른펜" pitchFamily="50" charset="-127"/>
              </a:rPr>
              <a:t>What’s more, it gained popularity especially in Korea regardless of age, </a:t>
            </a:r>
          </a:p>
          <a:p>
            <a:r>
              <a:rPr lang="en-US" altLang="ko-KR" sz="2000" dirty="0">
                <a:solidFill>
                  <a:schemeClr val="bg1">
                    <a:lumMod val="85000"/>
                  </a:schemeClr>
                </a:solidFill>
                <a:latin typeface="210 맨발의청춘 R"/>
                <a:ea typeface="나눔바른펜" pitchFamily="50" charset="-127"/>
              </a:rPr>
              <a:t>from young to old. </a:t>
            </a:r>
          </a:p>
          <a:p>
            <a:endParaRPr lang="en-US" altLang="ko-KR" sz="2000" dirty="0">
              <a:solidFill>
                <a:schemeClr val="bg1">
                  <a:lumMod val="85000"/>
                </a:schemeClr>
              </a:solidFill>
              <a:latin typeface="210 맨발의청춘 R"/>
              <a:ea typeface="나눔바른펜" pitchFamily="50" charset="-127"/>
            </a:endParaRPr>
          </a:p>
          <a:p>
            <a:r>
              <a:rPr lang="en-US" altLang="ko-KR" sz="2000" dirty="0">
                <a:solidFill>
                  <a:schemeClr val="bg1">
                    <a:lumMod val="85000"/>
                  </a:schemeClr>
                </a:solidFill>
                <a:latin typeface="210 맨발의청춘 R"/>
                <a:ea typeface="나눔바른펜" pitchFamily="50" charset="-127"/>
              </a:rPr>
              <a:t>I wondered  why many people loves Avengers despite its </a:t>
            </a:r>
            <a:r>
              <a:rPr lang="en-US" altLang="ko-KR" sz="2000" i="1" dirty="0">
                <a:solidFill>
                  <a:schemeClr val="tx2">
                    <a:lumMod val="60000"/>
                    <a:lumOff val="40000"/>
                  </a:schemeClr>
                </a:solidFill>
                <a:latin typeface="210 맨발의청춘 R"/>
                <a:ea typeface="나눔바른펜" pitchFamily="50" charset="-127"/>
              </a:rPr>
              <a:t>complex fictional world </a:t>
            </a:r>
            <a:r>
              <a:rPr lang="en-US" altLang="ko-KR" sz="2000" dirty="0">
                <a:solidFill>
                  <a:schemeClr val="bg1">
                    <a:lumMod val="85000"/>
                  </a:schemeClr>
                </a:solidFill>
                <a:latin typeface="210 맨발의청춘 R"/>
                <a:ea typeface="나눔바른펜" pitchFamily="50" charset="-127"/>
              </a:rPr>
              <a:t>and</a:t>
            </a:r>
            <a:r>
              <a:rPr lang="en-US" altLang="ko-KR" sz="2000" dirty="0">
                <a:solidFill>
                  <a:schemeClr val="tx2">
                    <a:lumMod val="60000"/>
                    <a:lumOff val="40000"/>
                  </a:schemeClr>
                </a:solidFill>
                <a:latin typeface="210 맨발의청춘 R"/>
                <a:ea typeface="나눔바른펜" pitchFamily="50" charset="-127"/>
              </a:rPr>
              <a:t> </a:t>
            </a:r>
            <a:r>
              <a:rPr lang="en-US" altLang="ko-KR" sz="2000" i="1" dirty="0">
                <a:solidFill>
                  <a:schemeClr val="tx2">
                    <a:lumMod val="60000"/>
                    <a:lumOff val="40000"/>
                  </a:schemeClr>
                </a:solidFill>
                <a:latin typeface="210 맨발의청춘 R"/>
                <a:ea typeface="나눔바른펜" pitchFamily="50" charset="-127"/>
              </a:rPr>
              <a:t>large number of characters.</a:t>
            </a:r>
          </a:p>
          <a:p>
            <a:endParaRPr lang="en-US" altLang="ko-KR" sz="2000" i="1" dirty="0">
              <a:solidFill>
                <a:schemeClr val="tx2">
                  <a:lumMod val="60000"/>
                  <a:lumOff val="40000"/>
                </a:schemeClr>
              </a:solidFill>
              <a:latin typeface="210 맨발의청춘 R"/>
              <a:ea typeface="나눔바른펜" pitchFamily="50" charset="-127"/>
            </a:endParaRPr>
          </a:p>
          <a:p>
            <a:r>
              <a:rPr lang="en-US" altLang="ko-KR" sz="2000" dirty="0">
                <a:solidFill>
                  <a:schemeClr val="bg1">
                    <a:lumMod val="85000"/>
                  </a:schemeClr>
                </a:solidFill>
                <a:latin typeface="210 맨발의청춘 R"/>
                <a:ea typeface="나눔바른펜" pitchFamily="50" charset="-127"/>
              </a:rPr>
              <a:t>I decided to analyze </a:t>
            </a:r>
            <a:r>
              <a:rPr lang="en-US" altLang="ko-KR" sz="2000" b="1" dirty="0">
                <a:solidFill>
                  <a:schemeClr val="bg1">
                    <a:lumMod val="85000"/>
                  </a:schemeClr>
                </a:solidFill>
                <a:latin typeface="210 맨발의청춘 R"/>
                <a:ea typeface="나눔바른펜" pitchFamily="50" charset="-127"/>
              </a:rPr>
              <a:t>Avengers: Endgame </a:t>
            </a:r>
            <a:r>
              <a:rPr lang="en-US" altLang="ko-KR" sz="2000" dirty="0">
                <a:solidFill>
                  <a:schemeClr val="bg1">
                    <a:lumMod val="85000"/>
                  </a:schemeClr>
                </a:solidFill>
                <a:latin typeface="210 맨발의청춘 R"/>
                <a:ea typeface="나눔바른펜" pitchFamily="50" charset="-127"/>
              </a:rPr>
              <a:t>using network method to find that reason.</a:t>
            </a:r>
            <a:endParaRPr lang="en-US" altLang="ko-KR" sz="2000" dirty="0">
              <a:solidFill>
                <a:schemeClr val="bg1">
                  <a:lumMod val="85000"/>
                </a:schemeClr>
              </a:solidFill>
              <a:latin typeface="나눔바른펜" pitchFamily="50" charset="-127"/>
              <a:ea typeface="나눔바른펜" pitchFamily="50" charset="-127"/>
            </a:endParaRPr>
          </a:p>
        </p:txBody>
      </p:sp>
      <p:sp>
        <p:nvSpPr>
          <p:cNvPr id="4" name="TextBox 3">
            <a:extLst>
              <a:ext uri="{FF2B5EF4-FFF2-40B4-BE49-F238E27FC236}">
                <a16:creationId xmlns:a16="http://schemas.microsoft.com/office/drawing/2014/main" id="{37A4DD30-6709-4D5B-A02E-733515D3A9EE}"/>
              </a:ext>
            </a:extLst>
          </p:cNvPr>
          <p:cNvSpPr txBox="1"/>
          <p:nvPr/>
        </p:nvSpPr>
        <p:spPr>
          <a:xfrm>
            <a:off x="610097" y="2079560"/>
            <a:ext cx="3143670" cy="1200329"/>
          </a:xfrm>
          <a:prstGeom prst="rect">
            <a:avLst/>
          </a:prstGeom>
          <a:noFill/>
        </p:spPr>
        <p:txBody>
          <a:bodyPr wrap="square" rtlCol="0">
            <a:spAutoFit/>
          </a:bodyPr>
          <a:lstStyle/>
          <a:p>
            <a:r>
              <a:rPr lang="en-US" altLang="ko-KR" dirty="0">
                <a:solidFill>
                  <a:schemeClr val="bg1">
                    <a:lumMod val="85000"/>
                  </a:schemeClr>
                </a:solidFill>
                <a:latin typeface="210 맨발의청춘 R"/>
                <a:ea typeface="나눔바른펜" pitchFamily="50" charset="-127"/>
              </a:rPr>
              <a:t>The </a:t>
            </a:r>
            <a:r>
              <a:rPr lang="en-US" altLang="ko-KR" b="1" dirty="0">
                <a:solidFill>
                  <a:schemeClr val="bg1">
                    <a:lumMod val="85000"/>
                  </a:schemeClr>
                </a:solidFill>
                <a:latin typeface="210 맨발의청춘 R"/>
                <a:ea typeface="나눔바른펜" pitchFamily="50" charset="-127"/>
              </a:rPr>
              <a:t>MARVEL Avengers </a:t>
            </a:r>
            <a:r>
              <a:rPr lang="en-US" altLang="ko-KR" dirty="0">
                <a:solidFill>
                  <a:schemeClr val="bg1">
                    <a:lumMod val="85000"/>
                  </a:schemeClr>
                </a:solidFill>
                <a:latin typeface="210 맨발의청춘 R"/>
                <a:ea typeface="나눔바른펜" pitchFamily="50" charset="-127"/>
              </a:rPr>
              <a:t>is one of the most sensational movie in the world. </a:t>
            </a:r>
          </a:p>
          <a:p>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251520" y="116632"/>
            <a:ext cx="6264696" cy="369332"/>
          </a:xfrm>
          <a:prstGeom prst="rect">
            <a:avLst/>
          </a:prstGeom>
          <a:noFill/>
        </p:spPr>
        <p:txBody>
          <a:bodyPr wrap="square" rtlCol="0">
            <a:spAutoFit/>
          </a:bodyPr>
          <a:lstStyle/>
          <a:p>
            <a:r>
              <a:rPr lang="en-US" altLang="ko-KR" dirty="0">
                <a:solidFill>
                  <a:srgbClr val="913533"/>
                </a:solidFill>
                <a:latin typeface="210 맨발의청춘 R" pitchFamily="18" charset="-127"/>
                <a:ea typeface="210 맨발의청춘 R" pitchFamily="18" charset="-127"/>
              </a:rPr>
              <a:t>T</a:t>
            </a:r>
            <a:r>
              <a:rPr lang="en-US" altLang="ko-KR" sz="1400" dirty="0">
                <a:latin typeface="210 맨발의청춘 R" pitchFamily="18" charset="-127"/>
                <a:ea typeface="210 맨발의청춘 R" pitchFamily="18" charset="-127"/>
              </a:rPr>
              <a:t>he full network</a:t>
            </a:r>
            <a:endParaRPr lang="ko-KR" altLang="en-US" sz="1400" dirty="0">
              <a:latin typeface="210 맨발의청춘 R" pitchFamily="18" charset="-127"/>
              <a:ea typeface="210 맨발의청춘 R" pitchFamily="18" charset="-127"/>
            </a:endParaRPr>
          </a:p>
        </p:txBody>
      </p:sp>
      <p:cxnSp>
        <p:nvCxnSpPr>
          <p:cNvPr id="5" name="직선 연결선 4"/>
          <p:cNvCxnSpPr/>
          <p:nvPr/>
        </p:nvCxnSpPr>
        <p:spPr>
          <a:xfrm>
            <a:off x="0" y="485964"/>
            <a:ext cx="43559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226E3FCD-A6DA-40D1-8E41-A0220FF808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2" r="2220"/>
          <a:stretch/>
        </p:blipFill>
        <p:spPr bwMode="auto">
          <a:xfrm>
            <a:off x="74755" y="548716"/>
            <a:ext cx="9033749" cy="6219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p:cNvSpPr/>
          <p:nvPr/>
        </p:nvSpPr>
        <p:spPr>
          <a:xfrm>
            <a:off x="0" y="6547656"/>
            <a:ext cx="9144000" cy="31034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id="{FF26F346-1065-4C20-AA39-C4EA99BE70BF}"/>
              </a:ext>
            </a:extLst>
          </p:cNvPr>
          <p:cNvGrpSpPr/>
          <p:nvPr/>
        </p:nvGrpSpPr>
        <p:grpSpPr>
          <a:xfrm>
            <a:off x="647564" y="2240443"/>
            <a:ext cx="7848871" cy="1651852"/>
            <a:chOff x="5479370" y="3038152"/>
            <a:chExt cx="5028094" cy="1070355"/>
          </a:xfrm>
        </p:grpSpPr>
        <p:grpSp>
          <p:nvGrpSpPr>
            <p:cNvPr id="2" name="그룹 1">
              <a:extLst>
                <a:ext uri="{FF2B5EF4-FFF2-40B4-BE49-F238E27FC236}">
                  <a16:creationId xmlns:a16="http://schemas.microsoft.com/office/drawing/2014/main" id="{3025C6A6-FBF0-45B1-BAF7-E86C507734DC}"/>
                </a:ext>
              </a:extLst>
            </p:cNvPr>
            <p:cNvGrpSpPr/>
            <p:nvPr/>
          </p:nvGrpSpPr>
          <p:grpSpPr>
            <a:xfrm>
              <a:off x="5652120" y="3038152"/>
              <a:ext cx="4855344" cy="1070355"/>
              <a:chOff x="143508" y="2818757"/>
              <a:chExt cx="8856984" cy="1934590"/>
            </a:xfrm>
          </p:grpSpPr>
          <p:grpSp>
            <p:nvGrpSpPr>
              <p:cNvPr id="19" name="그룹 18">
                <a:extLst>
                  <a:ext uri="{FF2B5EF4-FFF2-40B4-BE49-F238E27FC236}">
                    <a16:creationId xmlns:a16="http://schemas.microsoft.com/office/drawing/2014/main" id="{F5B4C533-2325-4165-ABAB-CB8F79BDA321}"/>
                  </a:ext>
                </a:extLst>
              </p:cNvPr>
              <p:cNvGrpSpPr/>
              <p:nvPr/>
            </p:nvGrpSpPr>
            <p:grpSpPr>
              <a:xfrm>
                <a:off x="143508" y="2818757"/>
                <a:ext cx="8856984" cy="508248"/>
                <a:chOff x="107504" y="2960948"/>
                <a:chExt cx="8856984" cy="508248"/>
              </a:xfrm>
            </p:grpSpPr>
            <p:cxnSp>
              <p:nvCxnSpPr>
                <p:cNvPr id="24" name="직선 연결선 23">
                  <a:extLst>
                    <a:ext uri="{FF2B5EF4-FFF2-40B4-BE49-F238E27FC236}">
                      <a16:creationId xmlns:a16="http://schemas.microsoft.com/office/drawing/2014/main" id="{428FABA8-1D75-4F16-9F1E-093BFDFCB6D1}"/>
                    </a:ext>
                  </a:extLst>
                </p:cNvPr>
                <p:cNvCxnSpPr/>
                <p:nvPr/>
              </p:nvCxnSpPr>
              <p:spPr>
                <a:xfrm>
                  <a:off x="107504" y="3212976"/>
                  <a:ext cx="885698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0BD552F3-7D50-4BFD-B2E7-3C3827F143AD}"/>
                    </a:ext>
                  </a:extLst>
                </p:cNvPr>
                <p:cNvSpPr/>
                <p:nvPr/>
              </p:nvSpPr>
              <p:spPr>
                <a:xfrm>
                  <a:off x="899592" y="2960948"/>
                  <a:ext cx="504056" cy="504056"/>
                </a:xfrm>
                <a:prstGeom prst="ellipse">
                  <a:avLst/>
                </a:prstGeom>
                <a:solidFill>
                  <a:schemeClr val="bg1">
                    <a:lumMod val="95000"/>
                  </a:schemeClr>
                </a:solidFill>
                <a:ln w="3492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a:extLst>
                    <a:ext uri="{FF2B5EF4-FFF2-40B4-BE49-F238E27FC236}">
                      <a16:creationId xmlns:a16="http://schemas.microsoft.com/office/drawing/2014/main" id="{2C1008CF-3DA2-4130-A6BA-098C62AC5B7A}"/>
                    </a:ext>
                  </a:extLst>
                </p:cNvPr>
                <p:cNvSpPr/>
                <p:nvPr/>
              </p:nvSpPr>
              <p:spPr>
                <a:xfrm>
                  <a:off x="3957821" y="2965139"/>
                  <a:ext cx="504056" cy="504057"/>
                </a:xfrm>
                <a:prstGeom prst="ellipse">
                  <a:avLst/>
                </a:prstGeom>
                <a:solidFill>
                  <a:schemeClr val="bg1">
                    <a:lumMod val="95000"/>
                  </a:schemeClr>
                </a:solidFill>
                <a:ln w="349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CEC3CC45-6DEF-4541-A49D-C85CFF79E53A}"/>
                    </a:ext>
                  </a:extLst>
                </p:cNvPr>
                <p:cNvSpPr/>
                <p:nvPr/>
              </p:nvSpPr>
              <p:spPr>
                <a:xfrm>
                  <a:off x="7092280" y="2965140"/>
                  <a:ext cx="504056" cy="504056"/>
                </a:xfrm>
                <a:prstGeom prst="ellipse">
                  <a:avLst/>
                </a:prstGeom>
                <a:solidFill>
                  <a:schemeClr val="bg1">
                    <a:lumMod val="95000"/>
                  </a:schemeClr>
                </a:solidFill>
                <a:ln w="349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TextBox 28">
                <a:extLst>
                  <a:ext uri="{FF2B5EF4-FFF2-40B4-BE49-F238E27FC236}">
                    <a16:creationId xmlns:a16="http://schemas.microsoft.com/office/drawing/2014/main" id="{50105FC4-F676-45BC-900D-C9842DBE238B}"/>
                  </a:ext>
                </a:extLst>
              </p:cNvPr>
              <p:cNvSpPr txBox="1"/>
              <p:nvPr/>
            </p:nvSpPr>
            <p:spPr>
              <a:xfrm>
                <a:off x="2974872" y="3520761"/>
                <a:ext cx="2541962" cy="1232586"/>
              </a:xfrm>
              <a:prstGeom prst="rect">
                <a:avLst/>
              </a:prstGeom>
              <a:noFill/>
            </p:spPr>
            <p:txBody>
              <a:bodyPr wrap="none" rtlCol="0">
                <a:spAutoFit/>
              </a:bodyPr>
              <a:lstStyle/>
              <a:p>
                <a:pPr algn="ctr"/>
                <a:r>
                  <a:rPr lang="en-US" altLang="ko-KR" sz="3200" b="1" dirty="0">
                    <a:solidFill>
                      <a:schemeClr val="accent6">
                        <a:lumMod val="50000"/>
                      </a:schemeClr>
                    </a:solidFill>
                    <a:latin typeface="나눔바른펜" pitchFamily="50" charset="-127"/>
                    <a:ea typeface="나눔바른펜" pitchFamily="50" charset="-127"/>
                  </a:rPr>
                  <a:t>Part2</a:t>
                </a:r>
              </a:p>
              <a:p>
                <a:pPr algn="ctr"/>
                <a:r>
                  <a:rPr lang="en-US" altLang="ko-KR" sz="3200" b="1" dirty="0">
                    <a:solidFill>
                      <a:schemeClr val="accent6">
                        <a:lumMod val="50000"/>
                      </a:schemeClr>
                    </a:solidFill>
                    <a:latin typeface="나눔바른펜" pitchFamily="50" charset="-127"/>
                    <a:ea typeface="나눔바른펜" pitchFamily="50" charset="-127"/>
                  </a:rPr>
                  <a:t>: </a:t>
                </a:r>
                <a:r>
                  <a:rPr lang="en-US" altLang="ko-KR" sz="2400" b="1" dirty="0">
                    <a:solidFill>
                      <a:schemeClr val="accent6">
                        <a:lumMod val="50000"/>
                      </a:schemeClr>
                    </a:solidFill>
                    <a:latin typeface="나눔바른펜" pitchFamily="50" charset="-127"/>
                    <a:ea typeface="나눔바른펜" pitchFamily="50" charset="-127"/>
                  </a:rPr>
                  <a:t>Time travel</a:t>
                </a:r>
                <a:endParaRPr lang="ko-KR" altLang="en-US" sz="3200" b="1" dirty="0">
                  <a:solidFill>
                    <a:schemeClr val="accent6">
                      <a:lumMod val="50000"/>
                    </a:schemeClr>
                  </a:solidFill>
                  <a:latin typeface="나눔바른펜" pitchFamily="50" charset="-127"/>
                  <a:ea typeface="나눔바른펜" pitchFamily="50" charset="-127"/>
                </a:endParaRPr>
              </a:p>
            </p:txBody>
          </p:sp>
          <p:sp>
            <p:nvSpPr>
              <p:cNvPr id="30" name="TextBox 29">
                <a:extLst>
                  <a:ext uri="{FF2B5EF4-FFF2-40B4-BE49-F238E27FC236}">
                    <a16:creationId xmlns:a16="http://schemas.microsoft.com/office/drawing/2014/main" id="{1B007787-09DC-4782-BAA5-F8767B97A0A5}"/>
                  </a:ext>
                </a:extLst>
              </p:cNvPr>
              <p:cNvSpPr txBox="1"/>
              <p:nvPr/>
            </p:nvSpPr>
            <p:spPr>
              <a:xfrm>
                <a:off x="6114367" y="3520761"/>
                <a:ext cx="2531890" cy="1232586"/>
              </a:xfrm>
              <a:prstGeom prst="rect">
                <a:avLst/>
              </a:prstGeom>
              <a:noFill/>
            </p:spPr>
            <p:txBody>
              <a:bodyPr wrap="none" rtlCol="0">
                <a:spAutoFit/>
              </a:bodyPr>
              <a:lstStyle/>
              <a:p>
                <a:pPr algn="ctr"/>
                <a:r>
                  <a:rPr lang="en-US" altLang="ko-KR" sz="3200" b="1" dirty="0">
                    <a:solidFill>
                      <a:schemeClr val="accent2">
                        <a:lumMod val="50000"/>
                      </a:schemeClr>
                    </a:solidFill>
                    <a:latin typeface="나눔바른펜" pitchFamily="50" charset="-127"/>
                    <a:ea typeface="나눔바른펜" pitchFamily="50" charset="-127"/>
                  </a:rPr>
                  <a:t>Part3</a:t>
                </a:r>
              </a:p>
              <a:p>
                <a:pPr algn="ctr"/>
                <a:r>
                  <a:rPr lang="en-US" altLang="ko-KR" sz="3200" b="1" dirty="0">
                    <a:solidFill>
                      <a:schemeClr val="accent2">
                        <a:lumMod val="50000"/>
                      </a:schemeClr>
                    </a:solidFill>
                    <a:latin typeface="나눔바른펜" pitchFamily="50" charset="-127"/>
                    <a:ea typeface="나눔바른펜" pitchFamily="50" charset="-127"/>
                  </a:rPr>
                  <a:t>: </a:t>
                </a:r>
                <a:r>
                  <a:rPr lang="en-US" altLang="ko-KR" sz="2400" b="1" dirty="0">
                    <a:solidFill>
                      <a:schemeClr val="accent2">
                        <a:lumMod val="50000"/>
                      </a:schemeClr>
                    </a:solidFill>
                    <a:latin typeface="나눔바른펜" pitchFamily="50" charset="-127"/>
                    <a:ea typeface="나눔바른펜" pitchFamily="50" charset="-127"/>
                  </a:rPr>
                  <a:t>Final battle</a:t>
                </a:r>
                <a:endParaRPr lang="ko-KR" altLang="en-US" sz="3200" b="1" dirty="0">
                  <a:solidFill>
                    <a:schemeClr val="accent2">
                      <a:lumMod val="50000"/>
                    </a:schemeClr>
                  </a:solidFill>
                  <a:latin typeface="나눔바른펜" pitchFamily="50" charset="-127"/>
                  <a:ea typeface="나눔바른펜" pitchFamily="50" charset="-127"/>
                </a:endParaRPr>
              </a:p>
            </p:txBody>
          </p:sp>
        </p:grpSp>
        <p:sp>
          <p:nvSpPr>
            <p:cNvPr id="31" name="TextBox 30">
              <a:extLst>
                <a:ext uri="{FF2B5EF4-FFF2-40B4-BE49-F238E27FC236}">
                  <a16:creationId xmlns:a16="http://schemas.microsoft.com/office/drawing/2014/main" id="{F1A554D8-4AE3-4839-8501-FC1C4D55561C}"/>
                </a:ext>
              </a:extLst>
            </p:cNvPr>
            <p:cNvSpPr txBox="1"/>
            <p:nvPr/>
          </p:nvSpPr>
          <p:spPr>
            <a:xfrm>
              <a:off x="5479370" y="3426551"/>
              <a:ext cx="1490255" cy="681956"/>
            </a:xfrm>
            <a:prstGeom prst="rect">
              <a:avLst/>
            </a:prstGeom>
            <a:noFill/>
          </p:spPr>
          <p:txBody>
            <a:bodyPr wrap="square" rtlCol="0">
              <a:spAutoFit/>
            </a:bodyPr>
            <a:lstStyle/>
            <a:p>
              <a:pPr algn="ctr"/>
              <a:r>
                <a:rPr lang="en-US" altLang="ko-KR" sz="3200" b="1" dirty="0">
                  <a:solidFill>
                    <a:schemeClr val="accent1">
                      <a:lumMod val="50000"/>
                    </a:schemeClr>
                  </a:solidFill>
                  <a:latin typeface="나눔바른펜" pitchFamily="50" charset="-127"/>
                  <a:ea typeface="나눔바른펜" pitchFamily="50" charset="-127"/>
                </a:rPr>
                <a:t>Part1</a:t>
              </a:r>
            </a:p>
            <a:p>
              <a:pPr algn="ctr"/>
              <a:r>
                <a:rPr lang="en-US" altLang="ko-KR" sz="3200" b="1" dirty="0">
                  <a:solidFill>
                    <a:schemeClr val="accent1">
                      <a:lumMod val="50000"/>
                    </a:schemeClr>
                  </a:solidFill>
                  <a:latin typeface="나눔바른펜" pitchFamily="50" charset="-127"/>
                  <a:ea typeface="나눔바른펜" pitchFamily="50" charset="-127"/>
                </a:rPr>
                <a:t>: </a:t>
              </a:r>
              <a:r>
                <a:rPr lang="en-US" altLang="ko-KR" sz="2400" b="1" dirty="0">
                  <a:solidFill>
                    <a:schemeClr val="accent1">
                      <a:lumMod val="50000"/>
                    </a:schemeClr>
                  </a:solidFill>
                  <a:latin typeface="나눔바른펜" pitchFamily="50" charset="-127"/>
                  <a:ea typeface="나눔바른펜" pitchFamily="50" charset="-127"/>
                </a:rPr>
                <a:t>Reunion</a:t>
              </a:r>
              <a:endParaRPr lang="ko-KR" altLang="en-US" sz="3200" b="1" dirty="0">
                <a:solidFill>
                  <a:schemeClr val="accent1">
                    <a:lumMod val="50000"/>
                  </a:schemeClr>
                </a:solidFill>
                <a:latin typeface="나눔바른펜" pitchFamily="50" charset="-127"/>
                <a:ea typeface="나눔바른펜" pitchFamily="50" charset="-127"/>
              </a:endParaRPr>
            </a:p>
          </p:txBody>
        </p:sp>
      </p:grpSp>
      <p:sp>
        <p:nvSpPr>
          <p:cNvPr id="33" name="직사각형 32">
            <a:extLst>
              <a:ext uri="{FF2B5EF4-FFF2-40B4-BE49-F238E27FC236}">
                <a16:creationId xmlns:a16="http://schemas.microsoft.com/office/drawing/2014/main" id="{C60224EB-15E1-478C-B6C6-EC769423E53A}"/>
              </a:ext>
            </a:extLst>
          </p:cNvPr>
          <p:cNvSpPr/>
          <p:nvPr/>
        </p:nvSpPr>
        <p:spPr>
          <a:xfrm>
            <a:off x="252052" y="231414"/>
            <a:ext cx="4824003" cy="646331"/>
          </a:xfrm>
          <a:prstGeom prst="rect">
            <a:avLst/>
          </a:prstGeom>
        </p:spPr>
        <p:txBody>
          <a:bodyPr wrap="square">
            <a:spAutoFit/>
          </a:bodyPr>
          <a:lstStyle/>
          <a:p>
            <a:r>
              <a:rPr lang="en-US" altLang="ko-KR" sz="3600" b="1" dirty="0">
                <a:solidFill>
                  <a:schemeClr val="accent2">
                    <a:lumMod val="50000"/>
                  </a:schemeClr>
                </a:solidFill>
                <a:latin typeface="나눔바른펜" pitchFamily="50" charset="-127"/>
                <a:ea typeface="나눔바른펜" pitchFamily="50" charset="-127"/>
              </a:rPr>
              <a:t>Division</a:t>
            </a:r>
            <a:endParaRPr lang="ko-KR" altLang="en-US" sz="2400" dirty="0">
              <a:solidFill>
                <a:schemeClr val="accent2">
                  <a:lumMod val="50000"/>
                </a:schemeClr>
              </a:solidFill>
              <a:latin typeface="나눔바른펜" pitchFamily="50" charset="-127"/>
              <a:ea typeface="나눔바른펜" pitchFamily="50" charset="-127"/>
            </a:endParaRPr>
          </a:p>
        </p:txBody>
      </p:sp>
      <p:sp>
        <p:nvSpPr>
          <p:cNvPr id="34" name="직사각형 33">
            <a:extLst>
              <a:ext uri="{FF2B5EF4-FFF2-40B4-BE49-F238E27FC236}">
                <a16:creationId xmlns:a16="http://schemas.microsoft.com/office/drawing/2014/main" id="{0FBE14DD-4745-4C1B-85C7-47BD47D56371}"/>
              </a:ext>
            </a:extLst>
          </p:cNvPr>
          <p:cNvSpPr/>
          <p:nvPr/>
        </p:nvSpPr>
        <p:spPr>
          <a:xfrm>
            <a:off x="107504" y="-33215"/>
            <a:ext cx="144016" cy="84940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p:cNvSpPr/>
          <p:nvPr/>
        </p:nvSpPr>
        <p:spPr>
          <a:xfrm>
            <a:off x="0" y="6547656"/>
            <a:ext cx="9144000" cy="31034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C60224EB-15E1-478C-B6C6-EC769423E53A}"/>
              </a:ext>
            </a:extLst>
          </p:cNvPr>
          <p:cNvSpPr/>
          <p:nvPr/>
        </p:nvSpPr>
        <p:spPr>
          <a:xfrm>
            <a:off x="252052" y="231414"/>
            <a:ext cx="4824003" cy="646331"/>
          </a:xfrm>
          <a:prstGeom prst="rect">
            <a:avLst/>
          </a:prstGeom>
        </p:spPr>
        <p:txBody>
          <a:bodyPr wrap="square">
            <a:spAutoFit/>
          </a:bodyPr>
          <a:lstStyle/>
          <a:p>
            <a:r>
              <a:rPr lang="en-US" altLang="ko-KR" sz="3600" b="1" dirty="0">
                <a:solidFill>
                  <a:schemeClr val="accent2">
                    <a:lumMod val="50000"/>
                  </a:schemeClr>
                </a:solidFill>
                <a:latin typeface="나눔바른펜" pitchFamily="50" charset="-127"/>
                <a:ea typeface="나눔바른펜" pitchFamily="50" charset="-127"/>
              </a:rPr>
              <a:t>Part 1 : Reunion</a:t>
            </a:r>
            <a:endParaRPr lang="ko-KR" altLang="en-US" sz="2400" dirty="0">
              <a:solidFill>
                <a:schemeClr val="accent2">
                  <a:lumMod val="50000"/>
                </a:schemeClr>
              </a:solidFill>
              <a:latin typeface="나눔바른펜" pitchFamily="50" charset="-127"/>
              <a:ea typeface="나눔바른펜" pitchFamily="50" charset="-127"/>
            </a:endParaRPr>
          </a:p>
        </p:txBody>
      </p:sp>
      <p:sp>
        <p:nvSpPr>
          <p:cNvPr id="34" name="직사각형 33">
            <a:extLst>
              <a:ext uri="{FF2B5EF4-FFF2-40B4-BE49-F238E27FC236}">
                <a16:creationId xmlns:a16="http://schemas.microsoft.com/office/drawing/2014/main" id="{0FBE14DD-4745-4C1B-85C7-47BD47D56371}"/>
              </a:ext>
            </a:extLst>
          </p:cNvPr>
          <p:cNvSpPr/>
          <p:nvPr/>
        </p:nvSpPr>
        <p:spPr>
          <a:xfrm>
            <a:off x="107504" y="-33215"/>
            <a:ext cx="144016" cy="84940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6" name="Picture 4">
            <a:extLst>
              <a:ext uri="{FF2B5EF4-FFF2-40B4-BE49-F238E27FC236}">
                <a16:creationId xmlns:a16="http://schemas.microsoft.com/office/drawing/2014/main" id="{F76BFEBB-173A-4E63-BAD0-FA726A0FC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053811"/>
            <a:ext cx="7099256" cy="52443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35EBC563-5532-43F4-B883-5C4DACAFC6A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761672" y="1047431"/>
            <a:ext cx="7099256" cy="524432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4DD4B8E7-6D04-42FA-A50E-6DFE9219293F}"/>
              </a:ext>
            </a:extLst>
          </p:cNvPr>
          <p:cNvGrpSpPr/>
          <p:nvPr/>
        </p:nvGrpSpPr>
        <p:grpSpPr>
          <a:xfrm>
            <a:off x="844426" y="1218281"/>
            <a:ext cx="2198034" cy="2605189"/>
            <a:chOff x="844426" y="1218281"/>
            <a:chExt cx="2198034" cy="2605189"/>
          </a:xfrm>
        </p:grpSpPr>
        <p:pic>
          <p:nvPicPr>
            <p:cNvPr id="18" name="그림 17">
              <a:extLst>
                <a:ext uri="{FF2B5EF4-FFF2-40B4-BE49-F238E27FC236}">
                  <a16:creationId xmlns:a16="http://schemas.microsoft.com/office/drawing/2014/main" id="{99ED22CD-918A-4E2A-A1BB-2A941973F7CC}"/>
                </a:ext>
              </a:extLst>
            </p:cNvPr>
            <p:cNvPicPr>
              <a:picLocks noChangeAspect="1"/>
            </p:cNvPicPr>
            <p:nvPr/>
          </p:nvPicPr>
          <p:blipFill rotWithShape="1">
            <a:blip r:embed="rId3"/>
            <a:srcRect l="20863" t="42440" r="67324" b="34880"/>
            <a:stretch/>
          </p:blipFill>
          <p:spPr>
            <a:xfrm>
              <a:off x="971600" y="1491047"/>
              <a:ext cx="1943685" cy="2332423"/>
            </a:xfrm>
            <a:prstGeom prst="rect">
              <a:avLst/>
            </a:prstGeom>
          </p:spPr>
        </p:pic>
        <p:sp>
          <p:nvSpPr>
            <p:cNvPr id="6" name="TextBox 5">
              <a:extLst>
                <a:ext uri="{FF2B5EF4-FFF2-40B4-BE49-F238E27FC236}">
                  <a16:creationId xmlns:a16="http://schemas.microsoft.com/office/drawing/2014/main" id="{DE6E6530-5D8D-4BFA-A082-F19DAED01FB1}"/>
                </a:ext>
              </a:extLst>
            </p:cNvPr>
            <p:cNvSpPr txBox="1"/>
            <p:nvPr/>
          </p:nvSpPr>
          <p:spPr>
            <a:xfrm>
              <a:off x="844426" y="1218281"/>
              <a:ext cx="2198034" cy="310344"/>
            </a:xfrm>
            <a:prstGeom prst="rect">
              <a:avLst/>
            </a:prstGeom>
            <a:noFill/>
          </p:spPr>
          <p:txBody>
            <a:bodyPr wrap="square" rtlCol="0">
              <a:spAutoFit/>
            </a:bodyPr>
            <a:lstStyle/>
            <a:p>
              <a:r>
                <a:rPr lang="en-US" altLang="ko-KR" sz="1400" b="1" dirty="0"/>
                <a:t>Betweenness centrality</a:t>
              </a:r>
              <a:endParaRPr lang="ko-KR" altLang="en-US" sz="1400" b="1" dirty="0"/>
            </a:p>
          </p:txBody>
        </p:sp>
      </p:grpSp>
      <p:grpSp>
        <p:nvGrpSpPr>
          <p:cNvPr id="8" name="그룹 7">
            <a:extLst>
              <a:ext uri="{FF2B5EF4-FFF2-40B4-BE49-F238E27FC236}">
                <a16:creationId xmlns:a16="http://schemas.microsoft.com/office/drawing/2014/main" id="{BA9D39A1-D2D1-40A3-A2DD-A48F263B0516}"/>
              </a:ext>
            </a:extLst>
          </p:cNvPr>
          <p:cNvGrpSpPr/>
          <p:nvPr/>
        </p:nvGrpSpPr>
        <p:grpSpPr>
          <a:xfrm>
            <a:off x="3491880" y="1208894"/>
            <a:ext cx="1858670" cy="2652154"/>
            <a:chOff x="3491880" y="1208894"/>
            <a:chExt cx="1858670" cy="2652154"/>
          </a:xfrm>
        </p:grpSpPr>
        <p:pic>
          <p:nvPicPr>
            <p:cNvPr id="4" name="그림 3">
              <a:extLst>
                <a:ext uri="{FF2B5EF4-FFF2-40B4-BE49-F238E27FC236}">
                  <a16:creationId xmlns:a16="http://schemas.microsoft.com/office/drawing/2014/main" id="{26764321-560B-4DD0-89E7-3E7F0DF7D90D}"/>
                </a:ext>
              </a:extLst>
            </p:cNvPr>
            <p:cNvPicPr>
              <a:picLocks noChangeAspect="1"/>
            </p:cNvPicPr>
            <p:nvPr/>
          </p:nvPicPr>
          <p:blipFill rotWithShape="1">
            <a:blip r:embed="rId4"/>
            <a:srcRect l="20863" t="55716" r="68112" b="22149"/>
            <a:stretch/>
          </p:blipFill>
          <p:spPr>
            <a:xfrm>
              <a:off x="3491880" y="1528625"/>
              <a:ext cx="1858670" cy="2332423"/>
            </a:xfrm>
            <a:prstGeom prst="rect">
              <a:avLst/>
            </a:prstGeom>
          </p:spPr>
        </p:pic>
        <p:sp>
          <p:nvSpPr>
            <p:cNvPr id="22" name="TextBox 21">
              <a:extLst>
                <a:ext uri="{FF2B5EF4-FFF2-40B4-BE49-F238E27FC236}">
                  <a16:creationId xmlns:a16="http://schemas.microsoft.com/office/drawing/2014/main" id="{A3A92CD1-CA19-4F96-9013-139831CFEDC1}"/>
                </a:ext>
              </a:extLst>
            </p:cNvPr>
            <p:cNvSpPr txBox="1"/>
            <p:nvPr/>
          </p:nvSpPr>
          <p:spPr>
            <a:xfrm>
              <a:off x="3601947" y="1208894"/>
              <a:ext cx="1656184" cy="310344"/>
            </a:xfrm>
            <a:prstGeom prst="rect">
              <a:avLst/>
            </a:prstGeom>
            <a:noFill/>
          </p:spPr>
          <p:txBody>
            <a:bodyPr wrap="square" rtlCol="0">
              <a:spAutoFit/>
            </a:bodyPr>
            <a:lstStyle/>
            <a:p>
              <a:r>
                <a:rPr lang="en-US" altLang="ko-KR" sz="1400" b="1" dirty="0"/>
                <a:t>Degree centrality</a:t>
              </a:r>
              <a:endParaRPr lang="ko-KR" altLang="en-US" sz="1400" b="1" dirty="0"/>
            </a:p>
          </p:txBody>
        </p:sp>
      </p:grpSp>
      <p:grpSp>
        <p:nvGrpSpPr>
          <p:cNvPr id="9" name="그룹 8">
            <a:extLst>
              <a:ext uri="{FF2B5EF4-FFF2-40B4-BE49-F238E27FC236}">
                <a16:creationId xmlns:a16="http://schemas.microsoft.com/office/drawing/2014/main" id="{D509C8F4-6BE9-4882-BC93-E7EB66F07FEF}"/>
              </a:ext>
            </a:extLst>
          </p:cNvPr>
          <p:cNvGrpSpPr/>
          <p:nvPr/>
        </p:nvGrpSpPr>
        <p:grpSpPr>
          <a:xfrm>
            <a:off x="5881508" y="1218281"/>
            <a:ext cx="2198034" cy="2642768"/>
            <a:chOff x="5866726" y="1174441"/>
            <a:chExt cx="2198034" cy="2642768"/>
          </a:xfrm>
        </p:grpSpPr>
        <p:pic>
          <p:nvPicPr>
            <p:cNvPr id="5" name="그림 4">
              <a:extLst>
                <a:ext uri="{FF2B5EF4-FFF2-40B4-BE49-F238E27FC236}">
                  <a16:creationId xmlns:a16="http://schemas.microsoft.com/office/drawing/2014/main" id="{675B0D8D-3A30-4EBC-90F6-5955833BC688}"/>
                </a:ext>
              </a:extLst>
            </p:cNvPr>
            <p:cNvPicPr>
              <a:picLocks noChangeAspect="1"/>
            </p:cNvPicPr>
            <p:nvPr/>
          </p:nvPicPr>
          <p:blipFill rotWithShape="1">
            <a:blip r:embed="rId5"/>
            <a:srcRect l="21651" t="55040" r="68112" b="21892"/>
            <a:stretch/>
          </p:blipFill>
          <p:spPr>
            <a:xfrm>
              <a:off x="6012160" y="1484785"/>
              <a:ext cx="1656184" cy="2332424"/>
            </a:xfrm>
            <a:prstGeom prst="rect">
              <a:avLst/>
            </a:prstGeom>
          </p:spPr>
        </p:pic>
        <p:sp>
          <p:nvSpPr>
            <p:cNvPr id="23" name="TextBox 22">
              <a:extLst>
                <a:ext uri="{FF2B5EF4-FFF2-40B4-BE49-F238E27FC236}">
                  <a16:creationId xmlns:a16="http://schemas.microsoft.com/office/drawing/2014/main" id="{FC7A5A9C-B291-4237-92E6-49D24F6C00B5}"/>
                </a:ext>
              </a:extLst>
            </p:cNvPr>
            <p:cNvSpPr txBox="1"/>
            <p:nvPr/>
          </p:nvSpPr>
          <p:spPr>
            <a:xfrm>
              <a:off x="5866726" y="1174441"/>
              <a:ext cx="2198034" cy="310344"/>
            </a:xfrm>
            <a:prstGeom prst="rect">
              <a:avLst/>
            </a:prstGeom>
            <a:noFill/>
          </p:spPr>
          <p:txBody>
            <a:bodyPr wrap="square" rtlCol="0">
              <a:spAutoFit/>
            </a:bodyPr>
            <a:lstStyle/>
            <a:p>
              <a:r>
                <a:rPr lang="en-US" altLang="ko-KR" sz="1400" b="1" dirty="0"/>
                <a:t>Closeness centrality</a:t>
              </a:r>
              <a:endParaRPr lang="ko-KR" altLang="en-US" sz="1400" b="1" dirty="0"/>
            </a:p>
          </p:txBody>
        </p:sp>
      </p:grpSp>
      <p:cxnSp>
        <p:nvCxnSpPr>
          <p:cNvPr id="32" name="직선 연결선 31">
            <a:extLst>
              <a:ext uri="{FF2B5EF4-FFF2-40B4-BE49-F238E27FC236}">
                <a16:creationId xmlns:a16="http://schemas.microsoft.com/office/drawing/2014/main" id="{9EFBCAC6-A5F5-455F-B96C-0C4458292829}"/>
              </a:ext>
            </a:extLst>
          </p:cNvPr>
          <p:cNvCxnSpPr>
            <a:cxnSpLocks/>
          </p:cNvCxnSpPr>
          <p:nvPr/>
        </p:nvCxnSpPr>
        <p:spPr>
          <a:xfrm>
            <a:off x="107504" y="980728"/>
            <a:ext cx="828092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그룹 15">
            <a:extLst>
              <a:ext uri="{FF2B5EF4-FFF2-40B4-BE49-F238E27FC236}">
                <a16:creationId xmlns:a16="http://schemas.microsoft.com/office/drawing/2014/main" id="{98982E94-AAB3-4D60-B156-8C9EF89DD9C3}"/>
              </a:ext>
            </a:extLst>
          </p:cNvPr>
          <p:cNvGrpSpPr/>
          <p:nvPr/>
        </p:nvGrpSpPr>
        <p:grpSpPr>
          <a:xfrm>
            <a:off x="97264" y="3861048"/>
            <a:ext cx="8949472" cy="2377120"/>
            <a:chOff x="107504" y="3861048"/>
            <a:chExt cx="8949472" cy="2377120"/>
          </a:xfrm>
        </p:grpSpPr>
        <p:grpSp>
          <p:nvGrpSpPr>
            <p:cNvPr id="10" name="그룹 9">
              <a:extLst>
                <a:ext uri="{FF2B5EF4-FFF2-40B4-BE49-F238E27FC236}">
                  <a16:creationId xmlns:a16="http://schemas.microsoft.com/office/drawing/2014/main" id="{53A88230-760A-4BC6-B98E-E2B9404A1008}"/>
                </a:ext>
              </a:extLst>
            </p:cNvPr>
            <p:cNvGrpSpPr/>
            <p:nvPr/>
          </p:nvGrpSpPr>
          <p:grpSpPr>
            <a:xfrm>
              <a:off x="107504" y="3861048"/>
              <a:ext cx="8949472" cy="2377120"/>
              <a:chOff x="107504" y="3861048"/>
              <a:chExt cx="8949472" cy="2377120"/>
            </a:xfrm>
          </p:grpSpPr>
          <p:sp>
            <p:nvSpPr>
              <p:cNvPr id="28" name="TextBox 27">
                <a:extLst>
                  <a:ext uri="{FF2B5EF4-FFF2-40B4-BE49-F238E27FC236}">
                    <a16:creationId xmlns:a16="http://schemas.microsoft.com/office/drawing/2014/main" id="{0FFE5E4D-2715-443A-967F-96825D2EE562}"/>
                  </a:ext>
                </a:extLst>
              </p:cNvPr>
              <p:cNvSpPr txBox="1"/>
              <p:nvPr/>
            </p:nvSpPr>
            <p:spPr>
              <a:xfrm>
                <a:off x="272000" y="3899066"/>
                <a:ext cx="8784976" cy="2339102"/>
              </a:xfrm>
              <a:prstGeom prst="rect">
                <a:avLst/>
              </a:prstGeom>
              <a:noFill/>
            </p:spPr>
            <p:txBody>
              <a:bodyPr wrap="square" rtlCol="0">
                <a:spAutoFit/>
              </a:bodyPr>
              <a:lstStyle/>
              <a:p>
                <a:pPr marL="285750" indent="-285750">
                  <a:buFontTx/>
                  <a:buChar char="-"/>
                </a:pPr>
                <a:r>
                  <a:rPr lang="en-US" altLang="ko-KR" dirty="0">
                    <a:solidFill>
                      <a:schemeClr val="accent2">
                        <a:lumMod val="75000"/>
                      </a:schemeClr>
                    </a:solidFill>
                    <a:latin typeface="210 맨발의청춘 R"/>
                    <a:ea typeface="나눔바른펜" pitchFamily="50" charset="-127"/>
                  </a:rPr>
                  <a:t>It is undoubtful that </a:t>
                </a:r>
                <a:r>
                  <a:rPr lang="en-US" altLang="ko-KR" b="1" dirty="0">
                    <a:solidFill>
                      <a:schemeClr val="accent2">
                        <a:lumMod val="75000"/>
                      </a:schemeClr>
                    </a:solidFill>
                    <a:latin typeface="210 맨발의청춘 R"/>
                    <a:ea typeface="나눔바른펜" pitchFamily="50" charset="-127"/>
                  </a:rPr>
                  <a:t>Steve(Captain America)</a:t>
                </a:r>
                <a:r>
                  <a:rPr lang="en-US" altLang="ko-KR" dirty="0">
                    <a:solidFill>
                      <a:schemeClr val="accent2">
                        <a:lumMod val="75000"/>
                      </a:schemeClr>
                    </a:solidFill>
                    <a:latin typeface="210 맨발의청춘 R"/>
                    <a:ea typeface="나눔바른펜" pitchFamily="50" charset="-127"/>
                  </a:rPr>
                  <a:t> plays the most important role, which is actually the main character of the whole MARVEL series. He plays the leading role to gather all heroes together and to persuade them to bring back all disappeared people by time travel.  </a:t>
                </a:r>
              </a:p>
              <a:p>
                <a:endParaRPr lang="en-US" altLang="ko-KR" dirty="0">
                  <a:solidFill>
                    <a:schemeClr val="accent2">
                      <a:lumMod val="75000"/>
                    </a:schemeClr>
                  </a:solidFill>
                  <a:latin typeface="210 맨발의청춘 R"/>
                  <a:ea typeface="나눔바른펜" pitchFamily="50" charset="-127"/>
                </a:endParaRPr>
              </a:p>
              <a:p>
                <a:pPr marL="285750" indent="-285750">
                  <a:buFontTx/>
                  <a:buChar char="-"/>
                </a:pPr>
                <a:r>
                  <a:rPr lang="en-US" altLang="ko-KR" b="1" dirty="0">
                    <a:solidFill>
                      <a:schemeClr val="accent2">
                        <a:lumMod val="75000"/>
                      </a:schemeClr>
                    </a:solidFill>
                    <a:latin typeface="210 맨발의청춘 R"/>
                    <a:ea typeface="나눔바른펜" pitchFamily="50" charset="-127"/>
                  </a:rPr>
                  <a:t>Scott Lang </a:t>
                </a:r>
                <a:r>
                  <a:rPr lang="en-US" altLang="ko-KR" dirty="0">
                    <a:solidFill>
                      <a:schemeClr val="accent2">
                        <a:lumMod val="75000"/>
                      </a:schemeClr>
                    </a:solidFill>
                    <a:latin typeface="210 맨발의청춘 R"/>
                    <a:ea typeface="나눔바른펜" pitchFamily="50" charset="-127"/>
                  </a:rPr>
                  <a:t>appears to have especially high betweenness centrality than his other centralities, since he suggests the possibility of time travel and persuade avengers to find the way of time travel, which is also an important role.</a:t>
                </a:r>
              </a:p>
            </p:txBody>
          </p:sp>
          <p:cxnSp>
            <p:nvCxnSpPr>
              <p:cNvPr id="35" name="직선 연결선 34">
                <a:extLst>
                  <a:ext uri="{FF2B5EF4-FFF2-40B4-BE49-F238E27FC236}">
                    <a16:creationId xmlns:a16="http://schemas.microsoft.com/office/drawing/2014/main" id="{0F9BC592-9721-4FCD-85E7-06BEA91C3506}"/>
                  </a:ext>
                </a:extLst>
              </p:cNvPr>
              <p:cNvCxnSpPr>
                <a:cxnSpLocks/>
              </p:cNvCxnSpPr>
              <p:nvPr/>
            </p:nvCxnSpPr>
            <p:spPr>
              <a:xfrm>
                <a:off x="107504" y="3861048"/>
                <a:ext cx="8352928"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6" name="직선 연결선 35">
              <a:extLst>
                <a:ext uri="{FF2B5EF4-FFF2-40B4-BE49-F238E27FC236}">
                  <a16:creationId xmlns:a16="http://schemas.microsoft.com/office/drawing/2014/main" id="{C4FCFDC7-5B67-4AFF-8D70-CEECD7CE713E}"/>
                </a:ext>
              </a:extLst>
            </p:cNvPr>
            <p:cNvCxnSpPr>
              <a:cxnSpLocks/>
            </p:cNvCxnSpPr>
            <p:nvPr/>
          </p:nvCxnSpPr>
          <p:spPr>
            <a:xfrm>
              <a:off x="107504" y="6237312"/>
              <a:ext cx="8352928"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7" name="그룹 36">
            <a:extLst>
              <a:ext uri="{FF2B5EF4-FFF2-40B4-BE49-F238E27FC236}">
                <a16:creationId xmlns:a16="http://schemas.microsoft.com/office/drawing/2014/main" id="{F4313743-21B3-4159-9D46-450441BE0FDD}"/>
              </a:ext>
            </a:extLst>
          </p:cNvPr>
          <p:cNvGrpSpPr/>
          <p:nvPr/>
        </p:nvGrpSpPr>
        <p:grpSpPr>
          <a:xfrm>
            <a:off x="1259632" y="1525618"/>
            <a:ext cx="6366860" cy="312495"/>
            <a:chOff x="1259632" y="1525618"/>
            <a:chExt cx="6366860" cy="312495"/>
          </a:xfrm>
        </p:grpSpPr>
        <p:sp>
          <p:nvSpPr>
            <p:cNvPr id="21" name="액자 20">
              <a:extLst>
                <a:ext uri="{FF2B5EF4-FFF2-40B4-BE49-F238E27FC236}">
                  <a16:creationId xmlns:a16="http://schemas.microsoft.com/office/drawing/2014/main" id="{FEFBAF68-AACF-4F40-AD98-DB6D1EA9D201}"/>
                </a:ext>
              </a:extLst>
            </p:cNvPr>
            <p:cNvSpPr/>
            <p:nvPr/>
          </p:nvSpPr>
          <p:spPr>
            <a:xfrm>
              <a:off x="1259632" y="1528625"/>
              <a:ext cx="1642984" cy="3094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액자 39">
              <a:extLst>
                <a:ext uri="{FF2B5EF4-FFF2-40B4-BE49-F238E27FC236}">
                  <a16:creationId xmlns:a16="http://schemas.microsoft.com/office/drawing/2014/main" id="{2EE0418C-076C-4DCD-A7A0-CC6A2360A85F}"/>
                </a:ext>
              </a:extLst>
            </p:cNvPr>
            <p:cNvSpPr/>
            <p:nvPr/>
          </p:nvSpPr>
          <p:spPr>
            <a:xfrm>
              <a:off x="5983508" y="1527128"/>
              <a:ext cx="1642984" cy="3094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액자 40">
              <a:extLst>
                <a:ext uri="{FF2B5EF4-FFF2-40B4-BE49-F238E27FC236}">
                  <a16:creationId xmlns:a16="http://schemas.microsoft.com/office/drawing/2014/main" id="{A318BFA1-0C25-46F8-AB95-84C81C393AD5}"/>
                </a:ext>
              </a:extLst>
            </p:cNvPr>
            <p:cNvSpPr/>
            <p:nvPr/>
          </p:nvSpPr>
          <p:spPr>
            <a:xfrm>
              <a:off x="3691492" y="1525618"/>
              <a:ext cx="1642984" cy="3094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9" name="그룹 38">
            <a:extLst>
              <a:ext uri="{FF2B5EF4-FFF2-40B4-BE49-F238E27FC236}">
                <a16:creationId xmlns:a16="http://schemas.microsoft.com/office/drawing/2014/main" id="{D9CBEAB7-4D58-4F76-B800-0C9702831DB3}"/>
              </a:ext>
            </a:extLst>
          </p:cNvPr>
          <p:cNvGrpSpPr/>
          <p:nvPr/>
        </p:nvGrpSpPr>
        <p:grpSpPr>
          <a:xfrm>
            <a:off x="1115616" y="1818663"/>
            <a:ext cx="6598529" cy="891844"/>
            <a:chOff x="1115616" y="1818663"/>
            <a:chExt cx="6598529" cy="891844"/>
          </a:xfrm>
        </p:grpSpPr>
        <p:sp>
          <p:nvSpPr>
            <p:cNvPr id="43" name="액자 42">
              <a:extLst>
                <a:ext uri="{FF2B5EF4-FFF2-40B4-BE49-F238E27FC236}">
                  <a16:creationId xmlns:a16="http://schemas.microsoft.com/office/drawing/2014/main" id="{170ED2D5-6EC6-4189-814E-70DB2152E420}"/>
                </a:ext>
              </a:extLst>
            </p:cNvPr>
            <p:cNvSpPr/>
            <p:nvPr/>
          </p:nvSpPr>
          <p:spPr>
            <a:xfrm>
              <a:off x="1115616" y="1818663"/>
              <a:ext cx="1787000" cy="309488"/>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8" name="액자 47">
              <a:extLst>
                <a:ext uri="{FF2B5EF4-FFF2-40B4-BE49-F238E27FC236}">
                  <a16:creationId xmlns:a16="http://schemas.microsoft.com/office/drawing/2014/main" id="{957EE7EA-9DB9-4041-B751-9BA062DB1F2C}"/>
                </a:ext>
              </a:extLst>
            </p:cNvPr>
            <p:cNvSpPr/>
            <p:nvPr/>
          </p:nvSpPr>
          <p:spPr>
            <a:xfrm>
              <a:off x="3530003" y="2401019"/>
              <a:ext cx="1787000" cy="309488"/>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9" name="액자 48">
              <a:extLst>
                <a:ext uri="{FF2B5EF4-FFF2-40B4-BE49-F238E27FC236}">
                  <a16:creationId xmlns:a16="http://schemas.microsoft.com/office/drawing/2014/main" id="{7F463823-39BD-4210-A252-3AC74D1417F9}"/>
                </a:ext>
              </a:extLst>
            </p:cNvPr>
            <p:cNvSpPr/>
            <p:nvPr/>
          </p:nvSpPr>
          <p:spPr>
            <a:xfrm>
              <a:off x="5927145" y="2377727"/>
              <a:ext cx="1787000" cy="309488"/>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17887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7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p:cNvSpPr/>
          <p:nvPr/>
        </p:nvSpPr>
        <p:spPr>
          <a:xfrm>
            <a:off x="0" y="6547656"/>
            <a:ext cx="9144000" cy="31034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C60224EB-15E1-478C-B6C6-EC769423E53A}"/>
              </a:ext>
            </a:extLst>
          </p:cNvPr>
          <p:cNvSpPr/>
          <p:nvPr/>
        </p:nvSpPr>
        <p:spPr>
          <a:xfrm>
            <a:off x="252052" y="231414"/>
            <a:ext cx="4824003" cy="646331"/>
          </a:xfrm>
          <a:prstGeom prst="rect">
            <a:avLst/>
          </a:prstGeom>
        </p:spPr>
        <p:txBody>
          <a:bodyPr wrap="square">
            <a:spAutoFit/>
          </a:bodyPr>
          <a:lstStyle/>
          <a:p>
            <a:r>
              <a:rPr lang="en-US" altLang="ko-KR" sz="3600" b="1" dirty="0">
                <a:solidFill>
                  <a:schemeClr val="accent2">
                    <a:lumMod val="50000"/>
                  </a:schemeClr>
                </a:solidFill>
                <a:latin typeface="나눔바른펜" pitchFamily="50" charset="-127"/>
                <a:ea typeface="나눔바른펜" pitchFamily="50" charset="-127"/>
              </a:rPr>
              <a:t>Part 2 : Time Travel</a:t>
            </a:r>
            <a:endParaRPr lang="ko-KR" altLang="en-US" sz="2400" dirty="0">
              <a:solidFill>
                <a:schemeClr val="accent2">
                  <a:lumMod val="50000"/>
                </a:schemeClr>
              </a:solidFill>
              <a:latin typeface="나눔바른펜" pitchFamily="50" charset="-127"/>
              <a:ea typeface="나눔바른펜" pitchFamily="50" charset="-127"/>
            </a:endParaRPr>
          </a:p>
        </p:txBody>
      </p:sp>
      <p:sp>
        <p:nvSpPr>
          <p:cNvPr id="34" name="직사각형 33">
            <a:extLst>
              <a:ext uri="{FF2B5EF4-FFF2-40B4-BE49-F238E27FC236}">
                <a16:creationId xmlns:a16="http://schemas.microsoft.com/office/drawing/2014/main" id="{0FBE14DD-4745-4C1B-85C7-47BD47D56371}"/>
              </a:ext>
            </a:extLst>
          </p:cNvPr>
          <p:cNvSpPr/>
          <p:nvPr/>
        </p:nvSpPr>
        <p:spPr>
          <a:xfrm>
            <a:off x="107504" y="-33215"/>
            <a:ext cx="144016" cy="84940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9EFBCAC6-A5F5-455F-B96C-0C4458292829}"/>
              </a:ext>
            </a:extLst>
          </p:cNvPr>
          <p:cNvCxnSpPr>
            <a:cxnSpLocks/>
          </p:cNvCxnSpPr>
          <p:nvPr/>
        </p:nvCxnSpPr>
        <p:spPr>
          <a:xfrm>
            <a:off x="107504" y="980728"/>
            <a:ext cx="828092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65E3FF1B-1FE1-4D2D-851C-B06BBC170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10" b="17079"/>
          <a:stretch/>
        </p:blipFill>
        <p:spPr bwMode="auto">
          <a:xfrm>
            <a:off x="467544" y="1187233"/>
            <a:ext cx="7848872" cy="49025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BAAE8029-62BA-4DA2-B165-021FFCDA5124}"/>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r="1610" b="17079"/>
          <a:stretch/>
        </p:blipFill>
        <p:spPr bwMode="auto">
          <a:xfrm>
            <a:off x="463228" y="1187233"/>
            <a:ext cx="7848872" cy="490259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그룹 25">
            <a:extLst>
              <a:ext uri="{FF2B5EF4-FFF2-40B4-BE49-F238E27FC236}">
                <a16:creationId xmlns:a16="http://schemas.microsoft.com/office/drawing/2014/main" id="{3047A2AC-D3DE-4C63-A305-90B76BD4CF38}"/>
              </a:ext>
            </a:extLst>
          </p:cNvPr>
          <p:cNvGrpSpPr/>
          <p:nvPr/>
        </p:nvGrpSpPr>
        <p:grpSpPr>
          <a:xfrm>
            <a:off x="154032" y="4029026"/>
            <a:ext cx="8949472" cy="2376264"/>
            <a:chOff x="107504" y="3861048"/>
            <a:chExt cx="8949472" cy="2376264"/>
          </a:xfrm>
        </p:grpSpPr>
        <p:grpSp>
          <p:nvGrpSpPr>
            <p:cNvPr id="27" name="그룹 26">
              <a:extLst>
                <a:ext uri="{FF2B5EF4-FFF2-40B4-BE49-F238E27FC236}">
                  <a16:creationId xmlns:a16="http://schemas.microsoft.com/office/drawing/2014/main" id="{E2B68D49-F70E-4C59-AA86-556FB6505D6F}"/>
                </a:ext>
              </a:extLst>
            </p:cNvPr>
            <p:cNvGrpSpPr/>
            <p:nvPr/>
          </p:nvGrpSpPr>
          <p:grpSpPr>
            <a:xfrm>
              <a:off x="107504" y="3861048"/>
              <a:ext cx="8949472" cy="2069343"/>
              <a:chOff x="107504" y="3861048"/>
              <a:chExt cx="8949472" cy="2069343"/>
            </a:xfrm>
          </p:grpSpPr>
          <p:sp>
            <p:nvSpPr>
              <p:cNvPr id="30" name="TextBox 29">
                <a:extLst>
                  <a:ext uri="{FF2B5EF4-FFF2-40B4-BE49-F238E27FC236}">
                    <a16:creationId xmlns:a16="http://schemas.microsoft.com/office/drawing/2014/main" id="{27E0D231-977B-434B-B212-085559720099}"/>
                  </a:ext>
                </a:extLst>
              </p:cNvPr>
              <p:cNvSpPr txBox="1"/>
              <p:nvPr/>
            </p:nvSpPr>
            <p:spPr>
              <a:xfrm>
                <a:off x="272000" y="3899066"/>
                <a:ext cx="8784976" cy="2031325"/>
              </a:xfrm>
              <a:prstGeom prst="rect">
                <a:avLst/>
              </a:prstGeom>
              <a:noFill/>
            </p:spPr>
            <p:txBody>
              <a:bodyPr wrap="square" rtlCol="0">
                <a:spAutoFit/>
              </a:bodyPr>
              <a:lstStyle/>
              <a:p>
                <a:pPr marL="285750" indent="-285750">
                  <a:buFontTx/>
                  <a:buChar char="-"/>
                </a:pPr>
                <a:r>
                  <a:rPr lang="en-US" altLang="ko-KR" dirty="0">
                    <a:solidFill>
                      <a:schemeClr val="accent2">
                        <a:lumMod val="75000"/>
                      </a:schemeClr>
                    </a:solidFill>
                    <a:latin typeface="210 맨발의청춘 R"/>
                    <a:ea typeface="나눔바른펜" pitchFamily="50" charset="-127"/>
                  </a:rPr>
                  <a:t>Here, I’ll focus on Degree centralities since in Part2, each characters scattered into each different past. We can find this fact in the network in that characters are somewhat divided into several groups.</a:t>
                </a:r>
              </a:p>
              <a:p>
                <a:pPr marL="285750" indent="-285750">
                  <a:buFontTx/>
                  <a:buChar char="-"/>
                </a:pPr>
                <a:r>
                  <a:rPr lang="en-US" altLang="ko-KR" b="1" dirty="0">
                    <a:solidFill>
                      <a:schemeClr val="accent2">
                        <a:lumMod val="75000"/>
                      </a:schemeClr>
                    </a:solidFill>
                    <a:latin typeface="210 맨발의청춘 R"/>
                    <a:ea typeface="나눔바른펜" pitchFamily="50" charset="-127"/>
                  </a:rPr>
                  <a:t>Tony(Iron Man) </a:t>
                </a:r>
                <a:r>
                  <a:rPr lang="en-US" altLang="ko-KR" dirty="0">
                    <a:solidFill>
                      <a:schemeClr val="accent2">
                        <a:lumMod val="75000"/>
                      </a:schemeClr>
                    </a:solidFill>
                    <a:latin typeface="210 맨발의청춘 R"/>
                    <a:ea typeface="나눔바른펜" pitchFamily="50" charset="-127"/>
                  </a:rPr>
                  <a:t>and </a:t>
                </a:r>
                <a:r>
                  <a:rPr lang="en-US" altLang="ko-KR" b="1" dirty="0">
                    <a:solidFill>
                      <a:schemeClr val="accent2">
                        <a:lumMod val="75000"/>
                      </a:schemeClr>
                    </a:solidFill>
                    <a:latin typeface="210 맨발의청춘 R"/>
                    <a:ea typeface="나눔바른펜" pitchFamily="50" charset="-127"/>
                  </a:rPr>
                  <a:t>Steve(Captain America)</a:t>
                </a:r>
                <a:r>
                  <a:rPr lang="en-US" altLang="ko-KR" dirty="0">
                    <a:solidFill>
                      <a:schemeClr val="accent2">
                        <a:lumMod val="75000"/>
                      </a:schemeClr>
                    </a:solidFill>
                    <a:latin typeface="210 맨발의청춘 R"/>
                    <a:ea typeface="나눔바른펜" pitchFamily="50" charset="-127"/>
                  </a:rPr>
                  <a:t> have high degree centralities. </a:t>
                </a:r>
              </a:p>
              <a:p>
                <a:r>
                  <a:rPr lang="en-US" altLang="ko-KR" dirty="0">
                    <a:solidFill>
                      <a:schemeClr val="accent2">
                        <a:lumMod val="75000"/>
                      </a:schemeClr>
                    </a:solidFill>
                    <a:latin typeface="210 맨발의청춘 R"/>
                    <a:ea typeface="나눔바른펜" pitchFamily="50" charset="-127"/>
                  </a:rPr>
                  <a:t>Each character travels the past which contains reminiscences of Marvel series. Most of those reminiscences are related to </a:t>
                </a:r>
                <a:r>
                  <a:rPr lang="en-US" altLang="ko-KR" b="1" dirty="0">
                    <a:solidFill>
                      <a:schemeClr val="accent2">
                        <a:lumMod val="75000"/>
                      </a:schemeClr>
                    </a:solidFill>
                    <a:latin typeface="210 맨발의청춘 R"/>
                    <a:ea typeface="나눔바른펜" pitchFamily="50" charset="-127"/>
                  </a:rPr>
                  <a:t>Tony</a:t>
                </a:r>
                <a:r>
                  <a:rPr lang="en-US" altLang="ko-KR" dirty="0">
                    <a:solidFill>
                      <a:schemeClr val="accent2">
                        <a:lumMod val="75000"/>
                      </a:schemeClr>
                    </a:solidFill>
                    <a:latin typeface="210 맨발의청춘 R"/>
                    <a:ea typeface="나눔바른펜" pitchFamily="50" charset="-127"/>
                  </a:rPr>
                  <a:t> and </a:t>
                </a:r>
                <a:r>
                  <a:rPr lang="en-US" altLang="ko-KR" b="1" dirty="0">
                    <a:solidFill>
                      <a:schemeClr val="accent2">
                        <a:lumMod val="75000"/>
                      </a:schemeClr>
                    </a:solidFill>
                    <a:latin typeface="210 맨발의청춘 R"/>
                    <a:ea typeface="나눔바른펜" pitchFamily="50" charset="-127"/>
                  </a:rPr>
                  <a:t>Steve</a:t>
                </a:r>
                <a:r>
                  <a:rPr lang="en-US" altLang="ko-KR" dirty="0">
                    <a:solidFill>
                      <a:schemeClr val="accent2">
                        <a:lumMod val="75000"/>
                      </a:schemeClr>
                    </a:solidFill>
                    <a:latin typeface="210 맨발의청춘 R"/>
                    <a:ea typeface="나눔바른펜" pitchFamily="50" charset="-127"/>
                  </a:rPr>
                  <a:t> that are in fact the main characters of Marvel series. </a:t>
                </a:r>
              </a:p>
            </p:txBody>
          </p:sp>
          <p:cxnSp>
            <p:nvCxnSpPr>
              <p:cNvPr id="31" name="직선 연결선 30">
                <a:extLst>
                  <a:ext uri="{FF2B5EF4-FFF2-40B4-BE49-F238E27FC236}">
                    <a16:creationId xmlns:a16="http://schemas.microsoft.com/office/drawing/2014/main" id="{24D5ABE1-3BE9-4CF7-A89B-A49B503E91B1}"/>
                  </a:ext>
                </a:extLst>
              </p:cNvPr>
              <p:cNvCxnSpPr>
                <a:cxnSpLocks/>
              </p:cNvCxnSpPr>
              <p:nvPr/>
            </p:nvCxnSpPr>
            <p:spPr>
              <a:xfrm>
                <a:off x="107504" y="3861048"/>
                <a:ext cx="8352928"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9" name="직선 연결선 28">
              <a:extLst>
                <a:ext uri="{FF2B5EF4-FFF2-40B4-BE49-F238E27FC236}">
                  <a16:creationId xmlns:a16="http://schemas.microsoft.com/office/drawing/2014/main" id="{C1278D87-2AED-4408-9650-572DEC73A206}"/>
                </a:ext>
              </a:extLst>
            </p:cNvPr>
            <p:cNvCxnSpPr>
              <a:cxnSpLocks/>
            </p:cNvCxnSpPr>
            <p:nvPr/>
          </p:nvCxnSpPr>
          <p:spPr>
            <a:xfrm>
              <a:off x="107504" y="6237312"/>
              <a:ext cx="8352928"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DAEB75D9-3242-41D3-903A-828F0AE003D3}"/>
              </a:ext>
            </a:extLst>
          </p:cNvPr>
          <p:cNvGrpSpPr/>
          <p:nvPr/>
        </p:nvGrpSpPr>
        <p:grpSpPr>
          <a:xfrm>
            <a:off x="683568" y="1331416"/>
            <a:ext cx="2376264" cy="1986134"/>
            <a:chOff x="539552" y="1830097"/>
            <a:chExt cx="2376264" cy="1986134"/>
          </a:xfrm>
        </p:grpSpPr>
        <p:pic>
          <p:nvPicPr>
            <p:cNvPr id="2" name="그림 1">
              <a:extLst>
                <a:ext uri="{FF2B5EF4-FFF2-40B4-BE49-F238E27FC236}">
                  <a16:creationId xmlns:a16="http://schemas.microsoft.com/office/drawing/2014/main" id="{37CAC60F-3910-4E75-8129-746EE3636255}"/>
                </a:ext>
              </a:extLst>
            </p:cNvPr>
            <p:cNvPicPr>
              <a:picLocks noChangeAspect="1"/>
            </p:cNvPicPr>
            <p:nvPr/>
          </p:nvPicPr>
          <p:blipFill rotWithShape="1">
            <a:blip r:embed="rId3"/>
            <a:srcRect l="23489" t="48740" r="64174" b="34146"/>
            <a:stretch/>
          </p:blipFill>
          <p:spPr>
            <a:xfrm>
              <a:off x="611560" y="2139523"/>
              <a:ext cx="1933929" cy="1676708"/>
            </a:xfrm>
            <a:prstGeom prst="rect">
              <a:avLst/>
            </a:prstGeom>
          </p:spPr>
        </p:pic>
        <p:sp>
          <p:nvSpPr>
            <p:cNvPr id="3" name="TextBox 2">
              <a:extLst>
                <a:ext uri="{FF2B5EF4-FFF2-40B4-BE49-F238E27FC236}">
                  <a16:creationId xmlns:a16="http://schemas.microsoft.com/office/drawing/2014/main" id="{48DC5B66-9F4A-4B4F-9080-AEC831F58F04}"/>
                </a:ext>
              </a:extLst>
            </p:cNvPr>
            <p:cNvSpPr txBox="1"/>
            <p:nvPr/>
          </p:nvSpPr>
          <p:spPr>
            <a:xfrm>
              <a:off x="539552" y="1830097"/>
              <a:ext cx="2376264" cy="307777"/>
            </a:xfrm>
            <a:prstGeom prst="rect">
              <a:avLst/>
            </a:prstGeom>
            <a:noFill/>
          </p:spPr>
          <p:txBody>
            <a:bodyPr wrap="square" rtlCol="0">
              <a:spAutoFit/>
            </a:bodyPr>
            <a:lstStyle/>
            <a:p>
              <a:r>
                <a:rPr lang="en-US" altLang="ko-KR" sz="1400" b="1" dirty="0"/>
                <a:t>Betweenness centrality</a:t>
              </a:r>
              <a:endParaRPr lang="ko-KR" altLang="en-US" sz="1400" b="1" dirty="0"/>
            </a:p>
          </p:txBody>
        </p:sp>
      </p:grpSp>
      <p:grpSp>
        <p:nvGrpSpPr>
          <p:cNvPr id="13" name="그룹 12">
            <a:extLst>
              <a:ext uri="{FF2B5EF4-FFF2-40B4-BE49-F238E27FC236}">
                <a16:creationId xmlns:a16="http://schemas.microsoft.com/office/drawing/2014/main" id="{B5425F41-81FB-4499-8F47-FA6C8980BEB9}"/>
              </a:ext>
            </a:extLst>
          </p:cNvPr>
          <p:cNvGrpSpPr/>
          <p:nvPr/>
        </p:nvGrpSpPr>
        <p:grpSpPr>
          <a:xfrm>
            <a:off x="3419872" y="1291300"/>
            <a:ext cx="1933929" cy="2672413"/>
            <a:chOff x="3343751" y="1319970"/>
            <a:chExt cx="1808425" cy="2570590"/>
          </a:xfrm>
        </p:grpSpPr>
        <p:pic>
          <p:nvPicPr>
            <p:cNvPr id="12" name="그림 11">
              <a:extLst>
                <a:ext uri="{FF2B5EF4-FFF2-40B4-BE49-F238E27FC236}">
                  <a16:creationId xmlns:a16="http://schemas.microsoft.com/office/drawing/2014/main" id="{17EED5DE-32AA-49F1-8EA3-D4272239E28F}"/>
                </a:ext>
              </a:extLst>
            </p:cNvPr>
            <p:cNvPicPr>
              <a:picLocks noChangeAspect="1"/>
            </p:cNvPicPr>
            <p:nvPr/>
          </p:nvPicPr>
          <p:blipFill rotWithShape="1">
            <a:blip r:embed="rId4"/>
            <a:srcRect l="21207" t="49302" r="67325" b="27321"/>
            <a:stretch/>
          </p:blipFill>
          <p:spPr>
            <a:xfrm>
              <a:off x="3343751" y="1586646"/>
              <a:ext cx="1808425" cy="2303914"/>
            </a:xfrm>
            <a:prstGeom prst="rect">
              <a:avLst/>
            </a:prstGeom>
          </p:spPr>
        </p:pic>
        <p:sp>
          <p:nvSpPr>
            <p:cNvPr id="37" name="TextBox 36">
              <a:extLst>
                <a:ext uri="{FF2B5EF4-FFF2-40B4-BE49-F238E27FC236}">
                  <a16:creationId xmlns:a16="http://schemas.microsoft.com/office/drawing/2014/main" id="{CC61370A-0518-4636-B3D5-67D24F353E45}"/>
                </a:ext>
              </a:extLst>
            </p:cNvPr>
            <p:cNvSpPr txBox="1"/>
            <p:nvPr/>
          </p:nvSpPr>
          <p:spPr>
            <a:xfrm>
              <a:off x="3383867" y="1319970"/>
              <a:ext cx="1692188" cy="307777"/>
            </a:xfrm>
            <a:prstGeom prst="rect">
              <a:avLst/>
            </a:prstGeom>
            <a:noFill/>
          </p:spPr>
          <p:txBody>
            <a:bodyPr wrap="square" rtlCol="0">
              <a:spAutoFit/>
            </a:bodyPr>
            <a:lstStyle/>
            <a:p>
              <a:r>
                <a:rPr lang="en-US" altLang="ko-KR" sz="1400" b="1" dirty="0"/>
                <a:t>Degree centrality</a:t>
              </a:r>
              <a:endParaRPr lang="ko-KR" altLang="en-US" sz="1400" b="1" dirty="0"/>
            </a:p>
          </p:txBody>
        </p:sp>
      </p:grpSp>
      <p:grpSp>
        <p:nvGrpSpPr>
          <p:cNvPr id="15" name="그룹 14">
            <a:extLst>
              <a:ext uri="{FF2B5EF4-FFF2-40B4-BE49-F238E27FC236}">
                <a16:creationId xmlns:a16="http://schemas.microsoft.com/office/drawing/2014/main" id="{DB81516D-3247-40D1-A544-2C7261CF6729}"/>
              </a:ext>
            </a:extLst>
          </p:cNvPr>
          <p:cNvGrpSpPr/>
          <p:nvPr/>
        </p:nvGrpSpPr>
        <p:grpSpPr>
          <a:xfrm>
            <a:off x="5948391" y="1307235"/>
            <a:ext cx="2376264" cy="2442320"/>
            <a:chOff x="6055056" y="1345378"/>
            <a:chExt cx="2376264" cy="2442320"/>
          </a:xfrm>
        </p:grpSpPr>
        <p:pic>
          <p:nvPicPr>
            <p:cNvPr id="14" name="그림 13">
              <a:extLst>
                <a:ext uri="{FF2B5EF4-FFF2-40B4-BE49-F238E27FC236}">
                  <a16:creationId xmlns:a16="http://schemas.microsoft.com/office/drawing/2014/main" id="{1BE7E32B-9988-4AB5-9BE6-5FEBACBC9152}"/>
                </a:ext>
              </a:extLst>
            </p:cNvPr>
            <p:cNvPicPr>
              <a:picLocks noChangeAspect="1"/>
            </p:cNvPicPr>
            <p:nvPr/>
          </p:nvPicPr>
          <p:blipFill rotWithShape="1">
            <a:blip r:embed="rId5"/>
            <a:srcRect l="21371" t="49918" r="67548" b="28042"/>
            <a:stretch/>
          </p:blipFill>
          <p:spPr>
            <a:xfrm>
              <a:off x="6134340" y="1639193"/>
              <a:ext cx="1728192" cy="2148505"/>
            </a:xfrm>
            <a:prstGeom prst="rect">
              <a:avLst/>
            </a:prstGeom>
          </p:spPr>
        </p:pic>
        <p:sp>
          <p:nvSpPr>
            <p:cNvPr id="39" name="TextBox 38">
              <a:extLst>
                <a:ext uri="{FF2B5EF4-FFF2-40B4-BE49-F238E27FC236}">
                  <a16:creationId xmlns:a16="http://schemas.microsoft.com/office/drawing/2014/main" id="{B3763497-52B6-4CB2-9003-A3C89C1DDD57}"/>
                </a:ext>
              </a:extLst>
            </p:cNvPr>
            <p:cNvSpPr txBox="1"/>
            <p:nvPr/>
          </p:nvSpPr>
          <p:spPr>
            <a:xfrm>
              <a:off x="6055056" y="1345378"/>
              <a:ext cx="2376264" cy="307777"/>
            </a:xfrm>
            <a:prstGeom prst="rect">
              <a:avLst/>
            </a:prstGeom>
            <a:noFill/>
          </p:spPr>
          <p:txBody>
            <a:bodyPr wrap="square" rtlCol="0">
              <a:spAutoFit/>
            </a:bodyPr>
            <a:lstStyle/>
            <a:p>
              <a:r>
                <a:rPr lang="en-US" altLang="ko-KR" sz="1400" b="1" dirty="0"/>
                <a:t>Closeness centrality</a:t>
              </a:r>
              <a:endParaRPr lang="ko-KR" altLang="en-US" sz="1400" b="1" dirty="0"/>
            </a:p>
          </p:txBody>
        </p:sp>
      </p:grpSp>
      <p:grpSp>
        <p:nvGrpSpPr>
          <p:cNvPr id="19" name="그룹 18">
            <a:extLst>
              <a:ext uri="{FF2B5EF4-FFF2-40B4-BE49-F238E27FC236}">
                <a16:creationId xmlns:a16="http://schemas.microsoft.com/office/drawing/2014/main" id="{24B5FCA7-7FFD-40F3-BA2E-A28DBC5CA974}"/>
              </a:ext>
            </a:extLst>
          </p:cNvPr>
          <p:cNvGrpSpPr/>
          <p:nvPr/>
        </p:nvGrpSpPr>
        <p:grpSpPr>
          <a:xfrm>
            <a:off x="941240" y="1566645"/>
            <a:ext cx="6871120" cy="681217"/>
            <a:chOff x="941240" y="1566645"/>
            <a:chExt cx="6871120" cy="681217"/>
          </a:xfrm>
        </p:grpSpPr>
        <p:sp>
          <p:nvSpPr>
            <p:cNvPr id="40" name="액자 39">
              <a:extLst>
                <a:ext uri="{FF2B5EF4-FFF2-40B4-BE49-F238E27FC236}">
                  <a16:creationId xmlns:a16="http://schemas.microsoft.com/office/drawing/2014/main" id="{3B1AE96E-016B-47A3-9C00-72E755EECB6D}"/>
                </a:ext>
              </a:extLst>
            </p:cNvPr>
            <p:cNvSpPr/>
            <p:nvPr/>
          </p:nvSpPr>
          <p:spPr>
            <a:xfrm>
              <a:off x="941240" y="1623759"/>
              <a:ext cx="1817675" cy="624103"/>
            </a:xfrm>
            <a:prstGeom prst="frame">
              <a:avLst>
                <a:gd name="adj1" fmla="val 667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액자 40">
              <a:extLst>
                <a:ext uri="{FF2B5EF4-FFF2-40B4-BE49-F238E27FC236}">
                  <a16:creationId xmlns:a16="http://schemas.microsoft.com/office/drawing/2014/main" id="{27F76F36-8DE0-4231-A9C8-66E1C9FE05AC}"/>
                </a:ext>
              </a:extLst>
            </p:cNvPr>
            <p:cNvSpPr/>
            <p:nvPr/>
          </p:nvSpPr>
          <p:spPr>
            <a:xfrm>
              <a:off x="3557509" y="1601050"/>
              <a:ext cx="1787000" cy="603814"/>
            </a:xfrm>
            <a:prstGeom prst="frame">
              <a:avLst>
                <a:gd name="adj1" fmla="val 64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2" name="액자 41">
              <a:extLst>
                <a:ext uri="{FF2B5EF4-FFF2-40B4-BE49-F238E27FC236}">
                  <a16:creationId xmlns:a16="http://schemas.microsoft.com/office/drawing/2014/main" id="{30421F11-7FD5-4F97-86E3-CDCD22D0DB3F}"/>
                </a:ext>
              </a:extLst>
            </p:cNvPr>
            <p:cNvSpPr/>
            <p:nvPr/>
          </p:nvSpPr>
          <p:spPr>
            <a:xfrm>
              <a:off x="6020503" y="1566645"/>
              <a:ext cx="1791857" cy="602215"/>
            </a:xfrm>
            <a:prstGeom prst="frame">
              <a:avLst>
                <a:gd name="adj1" fmla="val 747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360947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a:extLst>
              <a:ext uri="{FF2B5EF4-FFF2-40B4-BE49-F238E27FC236}">
                <a16:creationId xmlns:a16="http://schemas.microsoft.com/office/drawing/2014/main" id="{C60224EB-15E1-478C-B6C6-EC769423E53A}"/>
              </a:ext>
            </a:extLst>
          </p:cNvPr>
          <p:cNvSpPr/>
          <p:nvPr/>
        </p:nvSpPr>
        <p:spPr>
          <a:xfrm>
            <a:off x="252052" y="231414"/>
            <a:ext cx="4824003" cy="646331"/>
          </a:xfrm>
          <a:prstGeom prst="rect">
            <a:avLst/>
          </a:prstGeom>
        </p:spPr>
        <p:txBody>
          <a:bodyPr wrap="square">
            <a:spAutoFit/>
          </a:bodyPr>
          <a:lstStyle/>
          <a:p>
            <a:r>
              <a:rPr lang="en-US" altLang="ko-KR" sz="3600" b="1" dirty="0">
                <a:solidFill>
                  <a:schemeClr val="accent2">
                    <a:lumMod val="50000"/>
                  </a:schemeClr>
                </a:solidFill>
                <a:latin typeface="나눔바른펜" pitchFamily="50" charset="-127"/>
                <a:ea typeface="나눔바른펜" pitchFamily="50" charset="-127"/>
              </a:rPr>
              <a:t>Part 3 : Final Battle</a:t>
            </a:r>
            <a:endParaRPr lang="ko-KR" altLang="en-US" sz="2400" dirty="0">
              <a:solidFill>
                <a:schemeClr val="accent2">
                  <a:lumMod val="50000"/>
                </a:schemeClr>
              </a:solidFill>
              <a:latin typeface="나눔바른펜" pitchFamily="50" charset="-127"/>
              <a:ea typeface="나눔바른펜" pitchFamily="50" charset="-127"/>
            </a:endParaRPr>
          </a:p>
        </p:txBody>
      </p:sp>
      <p:sp>
        <p:nvSpPr>
          <p:cNvPr id="34" name="직사각형 33">
            <a:extLst>
              <a:ext uri="{FF2B5EF4-FFF2-40B4-BE49-F238E27FC236}">
                <a16:creationId xmlns:a16="http://schemas.microsoft.com/office/drawing/2014/main" id="{0FBE14DD-4745-4C1B-85C7-47BD47D56371}"/>
              </a:ext>
            </a:extLst>
          </p:cNvPr>
          <p:cNvSpPr/>
          <p:nvPr/>
        </p:nvSpPr>
        <p:spPr>
          <a:xfrm>
            <a:off x="107504" y="-33215"/>
            <a:ext cx="144016" cy="84940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9EFBCAC6-A5F5-455F-B96C-0C4458292829}"/>
              </a:ext>
            </a:extLst>
          </p:cNvPr>
          <p:cNvCxnSpPr>
            <a:cxnSpLocks/>
          </p:cNvCxnSpPr>
          <p:nvPr/>
        </p:nvCxnSpPr>
        <p:spPr>
          <a:xfrm>
            <a:off x="107504" y="980728"/>
            <a:ext cx="828092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40F35E1C-9262-4CA4-9AEE-CFF1FBF20F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3" r="1963" b="4088"/>
          <a:stretch/>
        </p:blipFill>
        <p:spPr bwMode="auto">
          <a:xfrm>
            <a:off x="575556" y="1165762"/>
            <a:ext cx="7992888" cy="547612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FD1FFAE9-5554-4BAB-B798-39AE6B6E67C1}"/>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1963" r="1963" b="4088"/>
          <a:stretch/>
        </p:blipFill>
        <p:spPr bwMode="auto">
          <a:xfrm>
            <a:off x="575556" y="1167213"/>
            <a:ext cx="7992888" cy="54761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0C7EC316-2FF5-408A-B34A-8B1B0DB52704}"/>
              </a:ext>
            </a:extLst>
          </p:cNvPr>
          <p:cNvGrpSpPr/>
          <p:nvPr/>
        </p:nvGrpSpPr>
        <p:grpSpPr>
          <a:xfrm>
            <a:off x="822387" y="1329678"/>
            <a:ext cx="2376264" cy="2507593"/>
            <a:chOff x="988244" y="1373762"/>
            <a:chExt cx="2376264" cy="2507593"/>
          </a:xfrm>
        </p:grpSpPr>
        <p:pic>
          <p:nvPicPr>
            <p:cNvPr id="4" name="그림 3">
              <a:extLst>
                <a:ext uri="{FF2B5EF4-FFF2-40B4-BE49-F238E27FC236}">
                  <a16:creationId xmlns:a16="http://schemas.microsoft.com/office/drawing/2014/main" id="{E5759D85-818A-433F-BF82-85E7F3B0828B}"/>
                </a:ext>
              </a:extLst>
            </p:cNvPr>
            <p:cNvPicPr>
              <a:picLocks noChangeAspect="1"/>
            </p:cNvPicPr>
            <p:nvPr/>
          </p:nvPicPr>
          <p:blipFill rotWithShape="1">
            <a:blip r:embed="rId3"/>
            <a:srcRect l="21294" t="37344" r="67066" b="39562"/>
            <a:stretch/>
          </p:blipFill>
          <p:spPr>
            <a:xfrm>
              <a:off x="1154179" y="1649107"/>
              <a:ext cx="1800200" cy="2232248"/>
            </a:xfrm>
            <a:prstGeom prst="rect">
              <a:avLst/>
            </a:prstGeom>
          </p:spPr>
        </p:pic>
        <p:sp>
          <p:nvSpPr>
            <p:cNvPr id="28" name="TextBox 27">
              <a:extLst>
                <a:ext uri="{FF2B5EF4-FFF2-40B4-BE49-F238E27FC236}">
                  <a16:creationId xmlns:a16="http://schemas.microsoft.com/office/drawing/2014/main" id="{FBFCC020-9A87-4CE5-846E-E1209E51288D}"/>
                </a:ext>
              </a:extLst>
            </p:cNvPr>
            <p:cNvSpPr txBox="1"/>
            <p:nvPr/>
          </p:nvSpPr>
          <p:spPr>
            <a:xfrm>
              <a:off x="988244" y="1373762"/>
              <a:ext cx="2376264" cy="307777"/>
            </a:xfrm>
            <a:prstGeom prst="rect">
              <a:avLst/>
            </a:prstGeom>
            <a:noFill/>
          </p:spPr>
          <p:txBody>
            <a:bodyPr wrap="square" rtlCol="0">
              <a:spAutoFit/>
            </a:bodyPr>
            <a:lstStyle/>
            <a:p>
              <a:r>
                <a:rPr lang="en-US" altLang="ko-KR" sz="1400" b="1" dirty="0"/>
                <a:t>Betweenness centrality</a:t>
              </a:r>
              <a:endParaRPr lang="ko-KR" altLang="en-US" sz="1400" b="1" dirty="0"/>
            </a:p>
          </p:txBody>
        </p:sp>
      </p:grpSp>
      <p:grpSp>
        <p:nvGrpSpPr>
          <p:cNvPr id="8" name="그룹 7">
            <a:extLst>
              <a:ext uri="{FF2B5EF4-FFF2-40B4-BE49-F238E27FC236}">
                <a16:creationId xmlns:a16="http://schemas.microsoft.com/office/drawing/2014/main" id="{B438C4E8-2AB4-4F57-9A50-7F36DC50117C}"/>
              </a:ext>
            </a:extLst>
          </p:cNvPr>
          <p:cNvGrpSpPr/>
          <p:nvPr/>
        </p:nvGrpSpPr>
        <p:grpSpPr>
          <a:xfrm>
            <a:off x="3515294" y="1309087"/>
            <a:ext cx="1850830" cy="2464958"/>
            <a:chOff x="3364508" y="1358512"/>
            <a:chExt cx="1850830" cy="2464958"/>
          </a:xfrm>
        </p:grpSpPr>
        <p:pic>
          <p:nvPicPr>
            <p:cNvPr id="5" name="그림 4">
              <a:extLst>
                <a:ext uri="{FF2B5EF4-FFF2-40B4-BE49-F238E27FC236}">
                  <a16:creationId xmlns:a16="http://schemas.microsoft.com/office/drawing/2014/main" id="{36FB07C3-C53A-4C7C-83AB-8BEA7BCB64D2}"/>
                </a:ext>
              </a:extLst>
            </p:cNvPr>
            <p:cNvPicPr>
              <a:picLocks noChangeAspect="1"/>
            </p:cNvPicPr>
            <p:nvPr/>
          </p:nvPicPr>
          <p:blipFill rotWithShape="1">
            <a:blip r:embed="rId4"/>
            <a:srcRect l="21315" t="42051" r="67033" b="35953"/>
            <a:stretch/>
          </p:blipFill>
          <p:spPr>
            <a:xfrm>
              <a:off x="3364508" y="1663230"/>
              <a:ext cx="1830917" cy="2160240"/>
            </a:xfrm>
            <a:prstGeom prst="rect">
              <a:avLst/>
            </a:prstGeom>
          </p:spPr>
        </p:pic>
        <p:sp>
          <p:nvSpPr>
            <p:cNvPr id="35" name="TextBox 34">
              <a:extLst>
                <a:ext uri="{FF2B5EF4-FFF2-40B4-BE49-F238E27FC236}">
                  <a16:creationId xmlns:a16="http://schemas.microsoft.com/office/drawing/2014/main" id="{B5C8CE28-EBBC-4798-87FF-F01E5D1283E1}"/>
                </a:ext>
              </a:extLst>
            </p:cNvPr>
            <p:cNvSpPr txBox="1"/>
            <p:nvPr/>
          </p:nvSpPr>
          <p:spPr>
            <a:xfrm>
              <a:off x="3405713" y="1358512"/>
              <a:ext cx="1809625" cy="319968"/>
            </a:xfrm>
            <a:prstGeom prst="rect">
              <a:avLst/>
            </a:prstGeom>
            <a:noFill/>
          </p:spPr>
          <p:txBody>
            <a:bodyPr wrap="square" rtlCol="0">
              <a:spAutoFit/>
            </a:bodyPr>
            <a:lstStyle/>
            <a:p>
              <a:r>
                <a:rPr lang="en-US" altLang="ko-KR" sz="1400" b="1" dirty="0"/>
                <a:t>Degree centrality</a:t>
              </a:r>
              <a:endParaRPr lang="ko-KR" altLang="en-US" sz="1400" b="1" dirty="0"/>
            </a:p>
          </p:txBody>
        </p:sp>
      </p:grpSp>
      <p:grpSp>
        <p:nvGrpSpPr>
          <p:cNvPr id="9" name="그룹 8">
            <a:extLst>
              <a:ext uri="{FF2B5EF4-FFF2-40B4-BE49-F238E27FC236}">
                <a16:creationId xmlns:a16="http://schemas.microsoft.com/office/drawing/2014/main" id="{1E24E6B3-BEB4-41F8-AD65-0F37AB1BB21F}"/>
              </a:ext>
            </a:extLst>
          </p:cNvPr>
          <p:cNvGrpSpPr/>
          <p:nvPr/>
        </p:nvGrpSpPr>
        <p:grpSpPr>
          <a:xfrm>
            <a:off x="5933349" y="1294638"/>
            <a:ext cx="2376264" cy="2467295"/>
            <a:chOff x="5573598" y="1375813"/>
            <a:chExt cx="2376264" cy="2467295"/>
          </a:xfrm>
        </p:grpSpPr>
        <p:pic>
          <p:nvPicPr>
            <p:cNvPr id="6" name="그림 5">
              <a:extLst>
                <a:ext uri="{FF2B5EF4-FFF2-40B4-BE49-F238E27FC236}">
                  <a16:creationId xmlns:a16="http://schemas.microsoft.com/office/drawing/2014/main" id="{648E05DD-4320-417B-AC8A-989039CFBD08}"/>
                </a:ext>
              </a:extLst>
            </p:cNvPr>
            <p:cNvPicPr>
              <a:picLocks noChangeAspect="1"/>
            </p:cNvPicPr>
            <p:nvPr/>
          </p:nvPicPr>
          <p:blipFill rotWithShape="1">
            <a:blip r:embed="rId5"/>
            <a:srcRect l="20863" t="55040" r="67235" b="22280"/>
            <a:stretch/>
          </p:blipFill>
          <p:spPr>
            <a:xfrm>
              <a:off x="5605554" y="1685041"/>
              <a:ext cx="1812029" cy="2158067"/>
            </a:xfrm>
            <a:prstGeom prst="rect">
              <a:avLst/>
            </a:prstGeom>
          </p:spPr>
        </p:pic>
        <p:sp>
          <p:nvSpPr>
            <p:cNvPr id="36" name="TextBox 35">
              <a:extLst>
                <a:ext uri="{FF2B5EF4-FFF2-40B4-BE49-F238E27FC236}">
                  <a16:creationId xmlns:a16="http://schemas.microsoft.com/office/drawing/2014/main" id="{089DFBFD-B2D6-4F92-B95D-2ABBC158D49C}"/>
                </a:ext>
              </a:extLst>
            </p:cNvPr>
            <p:cNvSpPr txBox="1"/>
            <p:nvPr/>
          </p:nvSpPr>
          <p:spPr>
            <a:xfrm>
              <a:off x="5573598" y="1375813"/>
              <a:ext cx="2376264" cy="307777"/>
            </a:xfrm>
            <a:prstGeom prst="rect">
              <a:avLst/>
            </a:prstGeom>
            <a:noFill/>
          </p:spPr>
          <p:txBody>
            <a:bodyPr wrap="square" rtlCol="0">
              <a:spAutoFit/>
            </a:bodyPr>
            <a:lstStyle/>
            <a:p>
              <a:r>
                <a:rPr lang="en-US" altLang="ko-KR" sz="1400" b="1" dirty="0"/>
                <a:t>Closeness centrality</a:t>
              </a:r>
              <a:endParaRPr lang="ko-KR" altLang="en-US" sz="1400" b="1" dirty="0"/>
            </a:p>
          </p:txBody>
        </p:sp>
      </p:grpSp>
      <p:grpSp>
        <p:nvGrpSpPr>
          <p:cNvPr id="38" name="그룹 37">
            <a:extLst>
              <a:ext uri="{FF2B5EF4-FFF2-40B4-BE49-F238E27FC236}">
                <a16:creationId xmlns:a16="http://schemas.microsoft.com/office/drawing/2014/main" id="{D26DBC56-5D6A-486E-8688-FB1B069307EF}"/>
              </a:ext>
            </a:extLst>
          </p:cNvPr>
          <p:cNvGrpSpPr/>
          <p:nvPr/>
        </p:nvGrpSpPr>
        <p:grpSpPr>
          <a:xfrm>
            <a:off x="251520" y="4227433"/>
            <a:ext cx="8949472" cy="2376264"/>
            <a:chOff x="107504" y="3861048"/>
            <a:chExt cx="8949472" cy="2376264"/>
          </a:xfrm>
        </p:grpSpPr>
        <p:grpSp>
          <p:nvGrpSpPr>
            <p:cNvPr id="40" name="그룹 39">
              <a:extLst>
                <a:ext uri="{FF2B5EF4-FFF2-40B4-BE49-F238E27FC236}">
                  <a16:creationId xmlns:a16="http://schemas.microsoft.com/office/drawing/2014/main" id="{E9721A7C-9E70-44B2-8C1E-B23822374D41}"/>
                </a:ext>
              </a:extLst>
            </p:cNvPr>
            <p:cNvGrpSpPr/>
            <p:nvPr/>
          </p:nvGrpSpPr>
          <p:grpSpPr>
            <a:xfrm>
              <a:off x="107504" y="3861048"/>
              <a:ext cx="8949472" cy="2346342"/>
              <a:chOff x="107504" y="3861048"/>
              <a:chExt cx="8949472" cy="2346342"/>
            </a:xfrm>
          </p:grpSpPr>
          <p:sp>
            <p:nvSpPr>
              <p:cNvPr id="42" name="TextBox 41">
                <a:extLst>
                  <a:ext uri="{FF2B5EF4-FFF2-40B4-BE49-F238E27FC236}">
                    <a16:creationId xmlns:a16="http://schemas.microsoft.com/office/drawing/2014/main" id="{EE3AA450-9D46-4F25-BC73-053594E3E799}"/>
                  </a:ext>
                </a:extLst>
              </p:cNvPr>
              <p:cNvSpPr txBox="1"/>
              <p:nvPr/>
            </p:nvSpPr>
            <p:spPr>
              <a:xfrm>
                <a:off x="272000" y="3899066"/>
                <a:ext cx="8784976" cy="2308324"/>
              </a:xfrm>
              <a:prstGeom prst="rect">
                <a:avLst/>
              </a:prstGeom>
              <a:noFill/>
            </p:spPr>
            <p:txBody>
              <a:bodyPr wrap="square" rtlCol="0">
                <a:spAutoFit/>
              </a:bodyPr>
              <a:lstStyle/>
              <a:p>
                <a:pPr marL="285750" indent="-285750">
                  <a:buFontTx/>
                  <a:buChar char="-"/>
                </a:pPr>
                <a:r>
                  <a:rPr lang="en-US" altLang="ko-KR" dirty="0">
                    <a:solidFill>
                      <a:schemeClr val="accent2">
                        <a:lumMod val="75000"/>
                      </a:schemeClr>
                    </a:solidFill>
                    <a:latin typeface="210 맨발의청춘 R"/>
                    <a:ea typeface="나눔바른펜" pitchFamily="50" charset="-127"/>
                  </a:rPr>
                  <a:t>Here, we can find a interesting feature. Every centrality is almost equally distributed.   The movie gives us various scenes in almost equal lengths during the enormous final battle to show each character who rose from the ashes are fighting against army of </a:t>
                </a:r>
                <a:r>
                  <a:rPr lang="en-US" altLang="ko-KR" dirty="0" err="1">
                    <a:solidFill>
                      <a:schemeClr val="accent2">
                        <a:lumMod val="75000"/>
                      </a:schemeClr>
                    </a:solidFill>
                    <a:latin typeface="210 맨발의청춘 R"/>
                    <a:ea typeface="나눔바른펜" pitchFamily="50" charset="-127"/>
                  </a:rPr>
                  <a:t>Thanos</a:t>
                </a:r>
                <a:r>
                  <a:rPr lang="en-US" altLang="ko-KR" dirty="0">
                    <a:solidFill>
                      <a:schemeClr val="accent2">
                        <a:lumMod val="75000"/>
                      </a:schemeClr>
                    </a:solidFill>
                    <a:latin typeface="210 맨발의청춘 R"/>
                    <a:ea typeface="나눔바른펜" pitchFamily="50" charset="-127"/>
                  </a:rPr>
                  <a:t>.</a:t>
                </a:r>
              </a:p>
              <a:p>
                <a:pPr marL="285750" indent="-285750">
                  <a:buFontTx/>
                  <a:buChar char="-"/>
                </a:pPr>
                <a:r>
                  <a:rPr lang="en-US" altLang="ko-KR" dirty="0">
                    <a:solidFill>
                      <a:schemeClr val="accent2">
                        <a:lumMod val="75000"/>
                      </a:schemeClr>
                    </a:solidFill>
                    <a:latin typeface="210 맨발의청춘 R"/>
                    <a:ea typeface="나눔바른펜" pitchFamily="50" charset="-127"/>
                  </a:rPr>
                  <a:t>Nevertheless, </a:t>
                </a:r>
                <a:r>
                  <a:rPr lang="en-US" altLang="ko-KR" b="1" dirty="0">
                    <a:solidFill>
                      <a:schemeClr val="accent2">
                        <a:lumMod val="75000"/>
                      </a:schemeClr>
                    </a:solidFill>
                    <a:latin typeface="210 맨발의청춘 R"/>
                    <a:ea typeface="나눔바른펜" pitchFamily="50" charset="-127"/>
                  </a:rPr>
                  <a:t>Steve(Captain America)</a:t>
                </a:r>
                <a:r>
                  <a:rPr lang="en-US" altLang="ko-KR" dirty="0">
                    <a:solidFill>
                      <a:schemeClr val="accent2">
                        <a:lumMod val="75000"/>
                      </a:schemeClr>
                    </a:solidFill>
                    <a:latin typeface="210 맨발의청춘 R"/>
                    <a:ea typeface="나눔바른펜" pitchFamily="50" charset="-127"/>
                  </a:rPr>
                  <a:t> and </a:t>
                </a:r>
                <a:r>
                  <a:rPr lang="en-US" altLang="ko-KR" b="1" dirty="0" err="1">
                    <a:solidFill>
                      <a:schemeClr val="accent2">
                        <a:lumMod val="75000"/>
                      </a:schemeClr>
                    </a:solidFill>
                    <a:latin typeface="210 맨발의청춘 R"/>
                    <a:ea typeface="나눔바른펜" pitchFamily="50" charset="-127"/>
                  </a:rPr>
                  <a:t>Thanos</a:t>
                </a:r>
                <a:r>
                  <a:rPr lang="en-US" altLang="ko-KR" b="1" dirty="0">
                    <a:solidFill>
                      <a:schemeClr val="accent2">
                        <a:lumMod val="75000"/>
                      </a:schemeClr>
                    </a:solidFill>
                    <a:latin typeface="210 맨발의청춘 R"/>
                    <a:ea typeface="나눔바른펜" pitchFamily="50" charset="-127"/>
                  </a:rPr>
                  <a:t> </a:t>
                </a:r>
                <a:r>
                  <a:rPr lang="en-US" altLang="ko-KR" dirty="0">
                    <a:solidFill>
                      <a:schemeClr val="accent2">
                        <a:lumMod val="75000"/>
                      </a:schemeClr>
                    </a:solidFill>
                    <a:latin typeface="210 맨발의청춘 R"/>
                    <a:ea typeface="나눔바른펜" pitchFamily="50" charset="-127"/>
                  </a:rPr>
                  <a:t>show slightly high centralities. Two characters are the two main symbol of the confliction of whole Marvel series. </a:t>
                </a:r>
              </a:p>
              <a:p>
                <a:r>
                  <a:rPr lang="en-US" altLang="ko-KR" b="1" i="1" dirty="0">
                    <a:solidFill>
                      <a:schemeClr val="accent2">
                        <a:lumMod val="75000"/>
                      </a:schemeClr>
                    </a:solidFill>
                    <a:latin typeface="210 맨발의청춘 R"/>
                    <a:ea typeface="나눔바른펜" pitchFamily="50" charset="-127"/>
                  </a:rPr>
                  <a:t>	Army of Captain America vs.</a:t>
                </a:r>
                <a:r>
                  <a:rPr lang="ko-KR" altLang="en-US" b="1" i="1" dirty="0">
                    <a:solidFill>
                      <a:schemeClr val="accent2">
                        <a:lumMod val="75000"/>
                      </a:schemeClr>
                    </a:solidFill>
                    <a:latin typeface="210 맨발의청춘 R"/>
                    <a:ea typeface="나눔바른펜" pitchFamily="50" charset="-127"/>
                  </a:rPr>
                  <a:t> </a:t>
                </a:r>
                <a:r>
                  <a:rPr lang="en-US" altLang="ko-KR" b="1" i="1" dirty="0">
                    <a:solidFill>
                      <a:schemeClr val="accent2">
                        <a:lumMod val="75000"/>
                      </a:schemeClr>
                    </a:solidFill>
                    <a:latin typeface="210 맨발의청춘 R"/>
                    <a:ea typeface="나눔바른펜" pitchFamily="50" charset="-127"/>
                  </a:rPr>
                  <a:t>Army of </a:t>
                </a:r>
                <a:r>
                  <a:rPr lang="en-US" altLang="ko-KR" b="1" i="1" dirty="0" err="1">
                    <a:solidFill>
                      <a:schemeClr val="accent2">
                        <a:lumMod val="75000"/>
                      </a:schemeClr>
                    </a:solidFill>
                    <a:latin typeface="210 맨발의청춘 R"/>
                    <a:ea typeface="나눔바른펜" pitchFamily="50" charset="-127"/>
                  </a:rPr>
                  <a:t>Thanos</a:t>
                </a:r>
                <a:r>
                  <a:rPr lang="en-US" altLang="ko-KR" dirty="0">
                    <a:solidFill>
                      <a:schemeClr val="accent2">
                        <a:lumMod val="75000"/>
                      </a:schemeClr>
                    </a:solidFill>
                    <a:latin typeface="210 맨발의청춘 R"/>
                    <a:ea typeface="나눔바른펜" pitchFamily="50" charset="-127"/>
                  </a:rPr>
                  <a:t>.   </a:t>
                </a:r>
              </a:p>
              <a:p>
                <a:endParaRPr lang="en-US" altLang="ko-KR" dirty="0">
                  <a:solidFill>
                    <a:schemeClr val="accent2">
                      <a:lumMod val="75000"/>
                    </a:schemeClr>
                  </a:solidFill>
                  <a:latin typeface="210 맨발의청춘 R"/>
                  <a:ea typeface="나눔바른펜" pitchFamily="50" charset="-127"/>
                </a:endParaRPr>
              </a:p>
            </p:txBody>
          </p:sp>
          <p:cxnSp>
            <p:nvCxnSpPr>
              <p:cNvPr id="43" name="직선 연결선 42">
                <a:extLst>
                  <a:ext uri="{FF2B5EF4-FFF2-40B4-BE49-F238E27FC236}">
                    <a16:creationId xmlns:a16="http://schemas.microsoft.com/office/drawing/2014/main" id="{31CC22D6-50BE-4A44-B9C4-B02534CDF963}"/>
                  </a:ext>
                </a:extLst>
              </p:cNvPr>
              <p:cNvCxnSpPr>
                <a:cxnSpLocks/>
              </p:cNvCxnSpPr>
              <p:nvPr/>
            </p:nvCxnSpPr>
            <p:spPr>
              <a:xfrm>
                <a:off x="107504" y="3861048"/>
                <a:ext cx="8352928"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a:extLst>
                <a:ext uri="{FF2B5EF4-FFF2-40B4-BE49-F238E27FC236}">
                  <a16:creationId xmlns:a16="http://schemas.microsoft.com/office/drawing/2014/main" id="{445E8847-E22D-4105-9C63-9EDDA3ABFDD8}"/>
                </a:ext>
              </a:extLst>
            </p:cNvPr>
            <p:cNvCxnSpPr>
              <a:cxnSpLocks/>
            </p:cNvCxnSpPr>
            <p:nvPr/>
          </p:nvCxnSpPr>
          <p:spPr>
            <a:xfrm>
              <a:off x="107504" y="6237312"/>
              <a:ext cx="8352928"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635D7946-E644-43DC-900B-4346E7C7E091}"/>
              </a:ext>
            </a:extLst>
          </p:cNvPr>
          <p:cNvGrpSpPr/>
          <p:nvPr/>
        </p:nvGrpSpPr>
        <p:grpSpPr>
          <a:xfrm>
            <a:off x="941240" y="1566645"/>
            <a:ext cx="6871120" cy="663049"/>
            <a:chOff x="941240" y="1566645"/>
            <a:chExt cx="6871120" cy="663049"/>
          </a:xfrm>
        </p:grpSpPr>
        <p:sp>
          <p:nvSpPr>
            <p:cNvPr id="45" name="액자 44">
              <a:extLst>
                <a:ext uri="{FF2B5EF4-FFF2-40B4-BE49-F238E27FC236}">
                  <a16:creationId xmlns:a16="http://schemas.microsoft.com/office/drawing/2014/main" id="{87A754F6-DB8F-4A3F-AB90-6D6A87B5D805}"/>
                </a:ext>
              </a:extLst>
            </p:cNvPr>
            <p:cNvSpPr/>
            <p:nvPr/>
          </p:nvSpPr>
          <p:spPr>
            <a:xfrm>
              <a:off x="941240" y="1605591"/>
              <a:ext cx="1817675" cy="624103"/>
            </a:xfrm>
            <a:prstGeom prst="frame">
              <a:avLst>
                <a:gd name="adj1" fmla="val 667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액자 45">
              <a:extLst>
                <a:ext uri="{FF2B5EF4-FFF2-40B4-BE49-F238E27FC236}">
                  <a16:creationId xmlns:a16="http://schemas.microsoft.com/office/drawing/2014/main" id="{B1C9AFB1-28A3-4AEB-ADB3-BE362242B838}"/>
                </a:ext>
              </a:extLst>
            </p:cNvPr>
            <p:cNvSpPr/>
            <p:nvPr/>
          </p:nvSpPr>
          <p:spPr>
            <a:xfrm>
              <a:off x="3557509" y="1601050"/>
              <a:ext cx="1787000" cy="603814"/>
            </a:xfrm>
            <a:prstGeom prst="frame">
              <a:avLst>
                <a:gd name="adj1" fmla="val 64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7" name="액자 46">
              <a:extLst>
                <a:ext uri="{FF2B5EF4-FFF2-40B4-BE49-F238E27FC236}">
                  <a16:creationId xmlns:a16="http://schemas.microsoft.com/office/drawing/2014/main" id="{EB57F681-00B7-4C92-A2DA-05B3AA5F79BB}"/>
                </a:ext>
              </a:extLst>
            </p:cNvPr>
            <p:cNvSpPr/>
            <p:nvPr/>
          </p:nvSpPr>
          <p:spPr>
            <a:xfrm>
              <a:off x="6020503" y="1566645"/>
              <a:ext cx="1791857" cy="602215"/>
            </a:xfrm>
            <a:prstGeom prst="frame">
              <a:avLst>
                <a:gd name="adj1" fmla="val 747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155277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7" name="TextBox 6"/>
          <p:cNvSpPr txBox="1"/>
          <p:nvPr/>
        </p:nvSpPr>
        <p:spPr>
          <a:xfrm>
            <a:off x="122339" y="236807"/>
            <a:ext cx="4757200" cy="923330"/>
          </a:xfrm>
          <a:prstGeom prst="rect">
            <a:avLst/>
          </a:prstGeom>
          <a:noFill/>
        </p:spPr>
        <p:txBody>
          <a:bodyPr wrap="none" rtlCol="0">
            <a:spAutoFit/>
          </a:bodyPr>
          <a:lstStyle/>
          <a:p>
            <a:r>
              <a:rPr lang="en-US" altLang="ko-KR" sz="5400" b="1" spc="50" dirty="0">
                <a:ln w="12700" cmpd="sng">
                  <a:solidFill>
                    <a:schemeClr val="accent6">
                      <a:satMod val="120000"/>
                      <a:shade val="80000"/>
                    </a:schemeClr>
                  </a:solidFill>
                  <a:prstDash val="solid"/>
                </a:ln>
                <a:solidFill>
                  <a:schemeClr val="tx2">
                    <a:lumMod val="75000"/>
                  </a:schemeClr>
                </a:solidFill>
                <a:effectLst>
                  <a:glow rad="53100">
                    <a:schemeClr val="accent6">
                      <a:satMod val="180000"/>
                      <a:alpha val="30000"/>
                    </a:schemeClr>
                  </a:glow>
                </a:effectLst>
                <a:latin typeface="210 맨발의청춘 B" pitchFamily="18" charset="-127"/>
                <a:ea typeface="210 맨발의청춘 B" pitchFamily="18" charset="-127"/>
              </a:rPr>
              <a:t>C</a:t>
            </a:r>
            <a:r>
              <a:rPr lang="en-US" altLang="ko-KR"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210 맨발의청춘 B" pitchFamily="18" charset="-127"/>
                <a:ea typeface="210 맨발의청춘 B" pitchFamily="18" charset="-127"/>
              </a:rPr>
              <a:t>ONCLUSION</a:t>
            </a:r>
            <a:endParaRPr lang="ko-KR" alt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210 맨발의청춘 B" pitchFamily="18" charset="-127"/>
              <a:ea typeface="210 맨발의청춘 B" pitchFamily="18" charset="-127"/>
            </a:endParaRPr>
          </a:p>
        </p:txBody>
      </p:sp>
      <p:cxnSp>
        <p:nvCxnSpPr>
          <p:cNvPr id="10" name="직선 연결선 9"/>
          <p:cNvCxnSpPr/>
          <p:nvPr/>
        </p:nvCxnSpPr>
        <p:spPr>
          <a:xfrm flipH="1">
            <a:off x="-36512" y="1196752"/>
            <a:ext cx="5652120" cy="0"/>
          </a:xfrm>
          <a:prstGeom prst="line">
            <a:avLst/>
          </a:prstGeom>
          <a:ln w="3175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10" descr="C:\Users\LG\Downloads\1495459614_ironman.png">
            <a:extLst>
              <a:ext uri="{FF2B5EF4-FFF2-40B4-BE49-F238E27FC236}">
                <a16:creationId xmlns:a16="http://schemas.microsoft.com/office/drawing/2014/main" id="{BE814802-E057-41C1-B50D-88AF76B5DC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573" y="188640"/>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6E894E6-2425-436C-BB2D-4F9EC65C14C0}"/>
              </a:ext>
            </a:extLst>
          </p:cNvPr>
          <p:cNvSpPr txBox="1"/>
          <p:nvPr/>
        </p:nvSpPr>
        <p:spPr>
          <a:xfrm>
            <a:off x="179512" y="1484784"/>
            <a:ext cx="8784976" cy="4708981"/>
          </a:xfrm>
          <a:prstGeom prst="rect">
            <a:avLst/>
          </a:prstGeom>
          <a:noFill/>
        </p:spPr>
        <p:txBody>
          <a:bodyPr wrap="square" rtlCol="0">
            <a:spAutoFit/>
          </a:bodyPr>
          <a:lstStyle/>
          <a:p>
            <a:pPr marL="342900" indent="-342900">
              <a:buFont typeface="Wingdings" panose="05000000000000000000" pitchFamily="2" charset="2"/>
              <a:buChar char="ü"/>
            </a:pPr>
            <a:r>
              <a:rPr lang="en-US" altLang="ko-KR" sz="2000" dirty="0">
                <a:solidFill>
                  <a:schemeClr val="bg1">
                    <a:lumMod val="85000"/>
                  </a:schemeClr>
                </a:solidFill>
                <a:latin typeface="210 맨발의청춘 R"/>
                <a:ea typeface="나눔바른펜" pitchFamily="50" charset="-127"/>
              </a:rPr>
              <a:t>We can compare those results with </a:t>
            </a:r>
            <a:r>
              <a:rPr lang="en-US" altLang="ko-KR" sz="2000" b="1" i="1" dirty="0">
                <a:solidFill>
                  <a:schemeClr val="bg1">
                    <a:lumMod val="85000"/>
                  </a:schemeClr>
                </a:solidFill>
                <a:latin typeface="210 맨발의청춘 R"/>
                <a:ea typeface="나눔바른펜" pitchFamily="50" charset="-127"/>
              </a:rPr>
              <a:t>Star Wars </a:t>
            </a:r>
            <a:r>
              <a:rPr lang="en-US" altLang="ko-KR" sz="2000" dirty="0">
                <a:solidFill>
                  <a:schemeClr val="bg1">
                    <a:lumMod val="85000"/>
                  </a:schemeClr>
                </a:solidFill>
                <a:latin typeface="210 맨발의청춘 R"/>
                <a:ea typeface="나눔바른펜" pitchFamily="50" charset="-127"/>
              </a:rPr>
              <a:t>series. </a:t>
            </a:r>
          </a:p>
          <a:p>
            <a:pPr marL="342900" indent="-342900">
              <a:buFont typeface="Wingdings" panose="05000000000000000000" pitchFamily="2" charset="2"/>
              <a:buChar char="ü"/>
            </a:pPr>
            <a:r>
              <a:rPr lang="en-US" altLang="ko-KR" sz="2000" b="1" i="1" dirty="0">
                <a:solidFill>
                  <a:schemeClr val="bg1">
                    <a:lumMod val="85000"/>
                  </a:schemeClr>
                </a:solidFill>
                <a:latin typeface="210 맨발의청춘 R"/>
                <a:ea typeface="나눔바른펜" pitchFamily="50" charset="-127"/>
              </a:rPr>
              <a:t>Star Wars </a:t>
            </a:r>
            <a:r>
              <a:rPr lang="en-US" altLang="ko-KR" sz="2000" dirty="0">
                <a:solidFill>
                  <a:schemeClr val="bg1">
                    <a:lumMod val="85000"/>
                  </a:schemeClr>
                </a:solidFill>
                <a:latin typeface="210 맨발의청춘 R"/>
                <a:ea typeface="나눔바른펜" pitchFamily="50" charset="-127"/>
              </a:rPr>
              <a:t>series, despite its remarkable popularity in other countries, could not make successful hit in Korea. </a:t>
            </a:r>
          </a:p>
          <a:p>
            <a:endParaRPr lang="en-US" altLang="ko-KR" sz="2000" dirty="0">
              <a:solidFill>
                <a:schemeClr val="bg1">
                  <a:lumMod val="85000"/>
                </a:schemeClr>
              </a:solidFill>
              <a:latin typeface="210 맨발의청춘 R"/>
              <a:ea typeface="나눔바른펜" pitchFamily="50" charset="-127"/>
            </a:endParaRPr>
          </a:p>
          <a:p>
            <a:r>
              <a:rPr lang="en-US" altLang="ko-KR" sz="2000" dirty="0">
                <a:solidFill>
                  <a:schemeClr val="bg1">
                    <a:lumMod val="85000"/>
                  </a:schemeClr>
                </a:solidFill>
                <a:latin typeface="210 맨발의청춘 R"/>
                <a:ea typeface="나눔바른펜" pitchFamily="50" charset="-127"/>
              </a:rPr>
              <a:t>Unlike </a:t>
            </a:r>
            <a:r>
              <a:rPr lang="en-US" altLang="ko-KR" sz="2000" b="1" i="1" dirty="0">
                <a:solidFill>
                  <a:schemeClr val="bg1">
                    <a:lumMod val="85000"/>
                  </a:schemeClr>
                </a:solidFill>
                <a:latin typeface="210 맨발의청춘 R"/>
                <a:ea typeface="나눔바른펜" pitchFamily="50" charset="-127"/>
              </a:rPr>
              <a:t>Star Wars</a:t>
            </a:r>
            <a:r>
              <a:rPr lang="en-US" altLang="ko-KR" sz="2000" dirty="0">
                <a:solidFill>
                  <a:schemeClr val="bg1">
                    <a:lumMod val="85000"/>
                  </a:schemeClr>
                </a:solidFill>
                <a:latin typeface="210 맨발의청춘 R"/>
                <a:ea typeface="나눔바른펜" pitchFamily="50" charset="-127"/>
              </a:rPr>
              <a:t>, </a:t>
            </a:r>
          </a:p>
          <a:p>
            <a:endParaRPr lang="en-US" altLang="ko-KR" sz="2000" dirty="0">
              <a:solidFill>
                <a:schemeClr val="bg1">
                  <a:lumMod val="85000"/>
                </a:schemeClr>
              </a:solidFill>
              <a:latin typeface="210 맨발의청춘 R"/>
              <a:ea typeface="나눔바른펜" pitchFamily="50" charset="-127"/>
            </a:endParaRPr>
          </a:p>
          <a:p>
            <a:pPr marL="342900" indent="-342900">
              <a:buFont typeface="Wingdings" panose="05000000000000000000" pitchFamily="2" charset="2"/>
              <a:buChar char="ü"/>
            </a:pPr>
            <a:r>
              <a:rPr lang="en-US" altLang="ko-KR" sz="2000" b="1" i="1" dirty="0">
                <a:solidFill>
                  <a:schemeClr val="bg1">
                    <a:lumMod val="85000"/>
                  </a:schemeClr>
                </a:solidFill>
                <a:latin typeface="210 맨발의청춘 R"/>
                <a:ea typeface="나눔바른펜" pitchFamily="50" charset="-127"/>
              </a:rPr>
              <a:t>Avengers</a:t>
            </a:r>
            <a:r>
              <a:rPr lang="en-US" altLang="ko-KR" sz="2000" dirty="0">
                <a:solidFill>
                  <a:schemeClr val="bg1">
                    <a:lumMod val="85000"/>
                  </a:schemeClr>
                </a:solidFill>
                <a:latin typeface="210 맨발의청춘 R"/>
                <a:ea typeface="나눔바른펜" pitchFamily="50" charset="-127"/>
              </a:rPr>
              <a:t> present its complex</a:t>
            </a:r>
            <a:r>
              <a:rPr lang="en-US" altLang="ko-KR" sz="2000" dirty="0">
                <a:solidFill>
                  <a:schemeClr val="bg1"/>
                </a:solidFill>
                <a:latin typeface="210 맨발의청춘 R"/>
                <a:ea typeface="나눔바른펜" pitchFamily="50" charset="-127"/>
              </a:rPr>
              <a:t> </a:t>
            </a:r>
            <a:r>
              <a:rPr lang="en-US" altLang="ko-KR" sz="2000" dirty="0">
                <a:solidFill>
                  <a:schemeClr val="bg1">
                    <a:lumMod val="85000"/>
                  </a:schemeClr>
                </a:solidFill>
                <a:latin typeface="210 맨발의청춘 R"/>
                <a:ea typeface="나눔바른펜" pitchFamily="50" charset="-127"/>
              </a:rPr>
              <a:t>fictional world in </a:t>
            </a:r>
            <a:r>
              <a:rPr lang="en-US" altLang="ko-KR" sz="2000" i="1" dirty="0">
                <a:solidFill>
                  <a:schemeClr val="tx2">
                    <a:lumMod val="60000"/>
                    <a:lumOff val="40000"/>
                  </a:schemeClr>
                </a:solidFill>
                <a:latin typeface="210 맨발의청춘 R"/>
                <a:ea typeface="나눔바른펜" pitchFamily="50" charset="-127"/>
              </a:rPr>
              <a:t>clear</a:t>
            </a:r>
            <a:r>
              <a:rPr lang="en-US" altLang="ko-KR" sz="2000" dirty="0">
                <a:solidFill>
                  <a:schemeClr val="bg1">
                    <a:lumMod val="85000"/>
                  </a:schemeClr>
                </a:solidFill>
                <a:latin typeface="210 맨발의청춘 R"/>
                <a:ea typeface="나눔바른펜" pitchFamily="50" charset="-127"/>
              </a:rPr>
              <a:t> and </a:t>
            </a:r>
            <a:r>
              <a:rPr lang="en-US" altLang="ko-KR" sz="2000" i="1" dirty="0">
                <a:solidFill>
                  <a:schemeClr val="tx2">
                    <a:lumMod val="60000"/>
                    <a:lumOff val="40000"/>
                  </a:schemeClr>
                </a:solidFill>
                <a:latin typeface="210 맨발의청춘 R"/>
                <a:ea typeface="나눔바른펜" pitchFamily="50" charset="-127"/>
              </a:rPr>
              <a:t>straight-forward</a:t>
            </a:r>
            <a:r>
              <a:rPr lang="en-US" altLang="ko-KR" sz="2000" dirty="0">
                <a:solidFill>
                  <a:srgbClr val="FFFF00"/>
                </a:solidFill>
                <a:latin typeface="210 맨발의청춘 R"/>
                <a:ea typeface="나눔바른펜" pitchFamily="50" charset="-127"/>
              </a:rPr>
              <a:t> </a:t>
            </a:r>
            <a:r>
              <a:rPr lang="en-US" altLang="ko-KR" sz="2000" dirty="0">
                <a:solidFill>
                  <a:schemeClr val="bg1">
                    <a:lumMod val="85000"/>
                  </a:schemeClr>
                </a:solidFill>
                <a:latin typeface="210 맨발의청춘 R"/>
                <a:ea typeface="나눔바른펜" pitchFamily="50" charset="-127"/>
              </a:rPr>
              <a:t>ways. </a:t>
            </a:r>
          </a:p>
          <a:p>
            <a:pPr marL="342900" indent="-342900">
              <a:buFont typeface="Wingdings" panose="05000000000000000000" pitchFamily="2" charset="2"/>
              <a:buChar char="ü"/>
            </a:pPr>
            <a:r>
              <a:rPr lang="en-US" altLang="ko-KR" sz="2000" dirty="0">
                <a:solidFill>
                  <a:schemeClr val="bg1">
                    <a:lumMod val="85000"/>
                  </a:schemeClr>
                </a:solidFill>
                <a:latin typeface="210 맨발의청춘 R"/>
                <a:ea typeface="나눔바른펜" pitchFamily="50" charset="-127"/>
              </a:rPr>
              <a:t>Heroes are definitely highlighted than other supporting characters, as we can see in each networks. </a:t>
            </a:r>
          </a:p>
          <a:p>
            <a:pPr marL="342900" indent="-342900">
              <a:buFont typeface="Wingdings" panose="05000000000000000000" pitchFamily="2" charset="2"/>
              <a:buChar char="ü"/>
            </a:pPr>
            <a:r>
              <a:rPr lang="en-US" altLang="ko-KR" sz="2000" dirty="0">
                <a:solidFill>
                  <a:schemeClr val="bg1">
                    <a:lumMod val="85000"/>
                  </a:schemeClr>
                </a:solidFill>
                <a:latin typeface="210 맨발의청춘 R"/>
                <a:ea typeface="나눔바른펜" pitchFamily="50" charset="-127"/>
              </a:rPr>
              <a:t>Among them, once again, some most important heroes,(</a:t>
            </a:r>
            <a:r>
              <a:rPr lang="en-US" altLang="ko-KR" sz="2000" b="1" dirty="0">
                <a:solidFill>
                  <a:schemeClr val="bg1">
                    <a:lumMod val="85000"/>
                  </a:schemeClr>
                </a:solidFill>
                <a:latin typeface="210 맨발의청춘 R"/>
                <a:ea typeface="나눔바른펜" pitchFamily="50" charset="-127"/>
              </a:rPr>
              <a:t>Tony</a:t>
            </a:r>
            <a:r>
              <a:rPr lang="en-US" altLang="ko-KR" sz="2000" dirty="0">
                <a:solidFill>
                  <a:schemeClr val="bg1">
                    <a:lumMod val="85000"/>
                  </a:schemeClr>
                </a:solidFill>
                <a:latin typeface="210 맨발의청춘 R"/>
                <a:ea typeface="나눔바른펜" pitchFamily="50" charset="-127"/>
              </a:rPr>
              <a:t>,</a:t>
            </a:r>
            <a:r>
              <a:rPr lang="en-US" altLang="ko-KR" sz="2000" b="1" dirty="0">
                <a:solidFill>
                  <a:schemeClr val="bg1">
                    <a:lumMod val="85000"/>
                  </a:schemeClr>
                </a:solidFill>
                <a:latin typeface="210 맨발의청춘 R"/>
                <a:ea typeface="나눔바른펜" pitchFamily="50" charset="-127"/>
              </a:rPr>
              <a:t> Steve</a:t>
            </a:r>
            <a:r>
              <a:rPr lang="en-US" altLang="ko-KR" sz="2000" dirty="0">
                <a:solidFill>
                  <a:schemeClr val="bg1">
                    <a:lumMod val="85000"/>
                  </a:schemeClr>
                </a:solidFill>
                <a:latin typeface="210 맨발의청춘 R"/>
                <a:ea typeface="나눔바른펜" pitchFamily="50" charset="-127"/>
              </a:rPr>
              <a:t>, </a:t>
            </a:r>
            <a:r>
              <a:rPr lang="en-US" altLang="ko-KR" sz="2000" dirty="0" err="1">
                <a:solidFill>
                  <a:schemeClr val="bg1">
                    <a:lumMod val="85000"/>
                  </a:schemeClr>
                </a:solidFill>
                <a:latin typeface="210 맨발의청춘 R"/>
                <a:ea typeface="나눔바른펜" pitchFamily="50" charset="-127"/>
              </a:rPr>
              <a:t>etc</a:t>
            </a:r>
            <a:r>
              <a:rPr lang="en-US" altLang="ko-KR" sz="2000" dirty="0">
                <a:solidFill>
                  <a:schemeClr val="bg1">
                    <a:lumMod val="85000"/>
                  </a:schemeClr>
                </a:solidFill>
                <a:latin typeface="210 맨발의청춘 R"/>
                <a:ea typeface="나눔바른펜" pitchFamily="50" charset="-127"/>
              </a:rPr>
              <a:t>) are certainly highlighted than other heroes while </a:t>
            </a:r>
            <a:r>
              <a:rPr lang="en-US" altLang="ko-KR" sz="2000" i="1" dirty="0">
                <a:solidFill>
                  <a:schemeClr val="tx2">
                    <a:lumMod val="60000"/>
                    <a:lumOff val="40000"/>
                  </a:schemeClr>
                </a:solidFill>
                <a:latin typeface="210 맨발의청춘 R"/>
                <a:ea typeface="나눔바른펜" pitchFamily="50" charset="-127"/>
              </a:rPr>
              <a:t>not losing its balance among weights of other heroes and their own narrations.</a:t>
            </a:r>
          </a:p>
          <a:p>
            <a:pPr marL="342900" indent="-342900">
              <a:buFont typeface="Wingdings" panose="05000000000000000000" pitchFamily="2" charset="2"/>
              <a:buChar char="ü"/>
            </a:pPr>
            <a:r>
              <a:rPr lang="en-US" altLang="ko-KR" sz="2000" dirty="0">
                <a:solidFill>
                  <a:schemeClr val="bg1">
                    <a:lumMod val="85000"/>
                  </a:schemeClr>
                </a:solidFill>
                <a:latin typeface="210 맨발의청춘 R"/>
                <a:ea typeface="나눔바른펜" pitchFamily="50" charset="-127"/>
              </a:rPr>
              <a:t>Moreover, each part of the movie has highly </a:t>
            </a:r>
            <a:r>
              <a:rPr lang="en-US" altLang="ko-KR" sz="2000" i="1" dirty="0">
                <a:solidFill>
                  <a:schemeClr val="tx2">
                    <a:lumMod val="60000"/>
                    <a:lumOff val="40000"/>
                  </a:schemeClr>
                </a:solidFill>
                <a:latin typeface="210 맨발의청춘 R"/>
                <a:ea typeface="나눔바른펜" pitchFamily="50" charset="-127"/>
              </a:rPr>
              <a:t>distinct structure </a:t>
            </a:r>
            <a:r>
              <a:rPr lang="en-US" altLang="ko-KR" sz="2000" dirty="0">
                <a:solidFill>
                  <a:schemeClr val="bg1">
                    <a:lumMod val="85000"/>
                  </a:schemeClr>
                </a:solidFill>
                <a:latin typeface="210 맨발의청춘 R"/>
                <a:ea typeface="나눔바른펜" pitchFamily="50" charset="-127"/>
              </a:rPr>
              <a:t>of network to help understanding of whole synopsis, which is complex and difficult to understand otherwise.  </a:t>
            </a:r>
          </a:p>
        </p:txBody>
      </p:sp>
    </p:spTree>
    <p:extLst>
      <p:ext uri="{BB962C8B-B14F-4D97-AF65-F5344CB8AC3E}">
        <p14:creationId xmlns:p14="http://schemas.microsoft.com/office/powerpoint/2010/main" val="388340464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TotalTime>
  <Words>515</Words>
  <Application>Microsoft Office PowerPoint</Application>
  <PresentationFormat>화면 슬라이드 쇼(4:3)</PresentationFormat>
  <Paragraphs>50</Paragraphs>
  <Slides>8</Slides>
  <Notes>1</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8</vt:i4>
      </vt:variant>
    </vt:vector>
  </HeadingPairs>
  <TitlesOfParts>
    <vt:vector size="15" baseType="lpstr">
      <vt:lpstr>210 맨발의청춘 B</vt:lpstr>
      <vt:lpstr>210 맨발의청춘 R</vt:lpstr>
      <vt:lpstr>나눔바른펜</vt:lpstr>
      <vt:lpstr>맑은 고딕</vt:lpstr>
      <vt:lpstr>Arial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해리</dc:creator>
  <cp:lastModifiedBy>심 영진</cp:lastModifiedBy>
  <cp:revision>41</cp:revision>
  <dcterms:created xsi:type="dcterms:W3CDTF">2017-05-22T08:31:16Z</dcterms:created>
  <dcterms:modified xsi:type="dcterms:W3CDTF">2020-06-16T21:56:44Z</dcterms:modified>
</cp:coreProperties>
</file>